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3" r:id="rId6"/>
    <p:sldId id="259" r:id="rId7"/>
    <p:sldId id="257" r:id="rId8"/>
    <p:sldId id="260" r:id="rId9"/>
    <p:sldId id="261" r:id="rId10"/>
    <p:sldId id="262" r:id="rId11"/>
    <p:sldId id="276" r:id="rId12"/>
    <p:sldId id="269" r:id="rId13"/>
    <p:sldId id="270" r:id="rId14"/>
    <p:sldId id="271" r:id="rId15"/>
    <p:sldId id="272" r:id="rId16"/>
    <p:sldId id="273" r:id="rId17"/>
    <p:sldId id="277" r:id="rId18"/>
    <p:sldId id="274" r:id="rId19"/>
    <p:sldId id="275" r:id="rId20"/>
    <p:sldId id="278" r:id="rId21"/>
    <p:sldId id="286" r:id="rId22"/>
    <p:sldId id="287" r:id="rId23"/>
    <p:sldId id="316" r:id="rId24"/>
    <p:sldId id="308" r:id="rId25"/>
    <p:sldId id="309" r:id="rId26"/>
    <p:sldId id="310" r:id="rId27"/>
    <p:sldId id="312" r:id="rId28"/>
    <p:sldId id="314" r:id="rId29"/>
    <p:sldId id="315" r:id="rId30"/>
    <p:sldId id="317" r:id="rId31"/>
    <p:sldId id="311" r:id="rId32"/>
    <p:sldId id="339" r:id="rId33"/>
    <p:sldId id="340" r:id="rId34"/>
    <p:sldId id="343" r:id="rId35"/>
    <p:sldId id="342" r:id="rId36"/>
    <p:sldId id="341" r:id="rId37"/>
    <p:sldId id="344" r:id="rId38"/>
    <p:sldId id="345" r:id="rId39"/>
    <p:sldId id="328" r:id="rId40"/>
    <p:sldId id="329" r:id="rId41"/>
    <p:sldId id="330" r:id="rId42"/>
    <p:sldId id="331" r:id="rId43"/>
    <p:sldId id="332" r:id="rId44"/>
    <p:sldId id="334" r:id="rId45"/>
    <p:sldId id="335" r:id="rId46"/>
    <p:sldId id="336" r:id="rId47"/>
    <p:sldId id="337" r:id="rId48"/>
    <p:sldId id="338" r:id="rId49"/>
    <p:sldId id="346" r:id="rId50"/>
    <p:sldId id="347" r:id="rId51"/>
    <p:sldId id="34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欢迎来到本次数据库系统的前瞻课程</a:t>
            </a:r>
            <a:endParaRPr lang="zh-CN" altLang="en-US"/>
          </a:p>
          <a:p>
            <a:r>
              <a:rPr lang="zh-CN" altLang="en-US"/>
              <a:t>在本次前瞻中我们会讲述此次朋辈辅学的课程安排，以及一些优质材料的分享，还有概述数据库系统这门课的主体内容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其实这种管理系统和文件的配对关系是很常见的。</a:t>
            </a:r>
            <a:endParaRPr lang="zh-CN" altLang="en-US"/>
          </a:p>
          <a:p>
            <a:r>
              <a:rPr lang="zh-CN" altLang="en-US"/>
              <a:t>我们知道，计算机内只有两种文件，数据文件和可执行文件。而我们想要对数据文件进行操作，一般就需要一些可执行文件作为媒介。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这些可执行文件上为用户提出接口下对数据文件进行操作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比如常见的</a:t>
            </a:r>
            <a:r>
              <a:rPr lang="en-US" altLang="zh-CN"/>
              <a:t> Word </a:t>
            </a:r>
            <a:r>
              <a:rPr lang="zh-CN" altLang="en-US"/>
              <a:t>和</a:t>
            </a:r>
            <a:r>
              <a:rPr lang="en-US" altLang="zh-CN"/>
              <a:t> docx</a:t>
            </a:r>
            <a:r>
              <a:rPr lang="zh-CN" altLang="en-US"/>
              <a:t>文件</a:t>
            </a:r>
            <a:r>
              <a:rPr lang="en-US" altLang="zh-CN"/>
              <a:t> TYproa</a:t>
            </a:r>
            <a:r>
              <a:rPr lang="zh-CN" altLang="en-US"/>
              <a:t>和</a:t>
            </a:r>
            <a:r>
              <a:rPr lang="en-US" altLang="zh-CN"/>
              <a:t>Markdown</a:t>
            </a:r>
            <a:r>
              <a:rPr lang="zh-CN" altLang="en-US"/>
              <a:t>文件</a:t>
            </a:r>
            <a:endParaRPr lang="zh-CN" altLang="en-US"/>
          </a:p>
          <a:p>
            <a:r>
              <a:rPr lang="zh-CN" altLang="en-US"/>
              <a:t>到我们本课程中就是数据库管理系统和</a:t>
            </a:r>
            <a:r>
              <a:rPr lang="en-US" altLang="zh-CN"/>
              <a:t>DB</a:t>
            </a:r>
            <a:r>
              <a:rPr lang="zh-CN" altLang="en-US"/>
              <a:t>文件。</a:t>
            </a:r>
            <a:endParaRPr lang="zh-CN" altLang="en-US"/>
          </a:p>
          <a:p>
            <a:r>
              <a:rPr lang="zh-CN" altLang="en-US"/>
              <a:t>其中最直观的就是</a:t>
            </a:r>
            <a:r>
              <a:rPr lang="en-US" altLang="zh-CN"/>
              <a:t>SQLite </a:t>
            </a:r>
            <a:r>
              <a:rPr lang="zh-CN" altLang="en-US"/>
              <a:t>它的表现就像</a:t>
            </a:r>
            <a:r>
              <a:rPr lang="en-US" altLang="zh-CN"/>
              <a:t>docx</a:t>
            </a:r>
            <a:r>
              <a:rPr lang="zh-CN" altLang="en-US"/>
              <a:t>一样，你能够新建一个</a:t>
            </a:r>
            <a:r>
              <a:rPr lang="en-US" altLang="zh-CN"/>
              <a:t>.db</a:t>
            </a:r>
            <a:r>
              <a:rPr lang="zh-CN" altLang="en-US"/>
              <a:t>文件，然后用它来管理，我们现在常用的</a:t>
            </a:r>
            <a:r>
              <a:rPr lang="en-US" altLang="zh-CN"/>
              <a:t>MySQL</a:t>
            </a:r>
            <a:r>
              <a:rPr lang="zh-CN" altLang="en-US"/>
              <a:t>反而没有那么直观，是因为它把数据文件的创建和删除都放在自身的行为中了，有个类比就是，比如说我们用</a:t>
            </a:r>
            <a:r>
              <a:rPr lang="en-US" altLang="zh-CN"/>
              <a:t>Vscode</a:t>
            </a:r>
            <a:r>
              <a:rPr lang="zh-CN" altLang="en-US"/>
              <a:t>，往往是我自己创建一个文件，然后用</a:t>
            </a:r>
            <a:r>
              <a:rPr lang="en-US" altLang="zh-CN"/>
              <a:t>vscode</a:t>
            </a:r>
            <a:r>
              <a:rPr lang="zh-CN" altLang="en-US"/>
              <a:t>打开，而另一些重量级的</a:t>
            </a:r>
            <a:r>
              <a:rPr lang="en-US" altLang="zh-CN"/>
              <a:t>IDE</a:t>
            </a:r>
            <a:r>
              <a:rPr lang="zh-CN" altLang="en-US"/>
              <a:t>，就往往是你直接在</a:t>
            </a:r>
            <a:r>
              <a:rPr lang="en-US" altLang="zh-CN"/>
              <a:t>IDE</a:t>
            </a:r>
            <a:r>
              <a:rPr lang="zh-CN" altLang="en-US"/>
              <a:t>里面启动一个项目，它会帮你创建很多的文件，但其实你往</a:t>
            </a:r>
            <a:r>
              <a:rPr lang="en-US" altLang="zh-CN"/>
              <a:t>MySQL</a:t>
            </a:r>
            <a:r>
              <a:rPr lang="zh-CN" altLang="en-US"/>
              <a:t>的目录里面找，你还是能找到那些数据库文件的，比如这个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了解了数据库系统和数据库是什么之后，还有一个问题，那就是我们为什么需要这两种东西。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首先就是我们的程序有很多需要存储的东西的东西，例如聊天记录，用户的信息，产品的信息等等。但是这些很抽象，我们来看一个例子吧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虽然我没有上述程序的源代码，而是只有可执行文件，但是我们可以猜测一下，它大概是实现这两个函数。当然源程序肯定是</a:t>
            </a:r>
            <a:r>
              <a:rPr lang="en-US" altLang="zh-CN"/>
              <a:t>C</a:t>
            </a:r>
            <a:r>
              <a:rPr lang="zh-CN" altLang="en-US"/>
              <a:t>语言写的，我这里用</a:t>
            </a:r>
            <a:r>
              <a:rPr lang="en-US" altLang="zh-CN"/>
              <a:t>Python</a:t>
            </a:r>
            <a:r>
              <a:rPr lang="zh-CN" altLang="en-US"/>
              <a:t>只是为了更加直观一点。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上述文件一个实现了将用户信息写入文件，另一个实现了查看文件里面有没有匹配的用户信息。这很好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这两个函数很简单，但是它就是</a:t>
            </a:r>
            <a:r>
              <a:rPr lang="en-US" altLang="zh-CN"/>
              <a:t>DBMS</a:t>
            </a:r>
            <a:r>
              <a:rPr lang="zh-CN" altLang="en-US"/>
              <a:t>，这才是真正的</a:t>
            </a:r>
            <a:r>
              <a:rPr lang="en-US" altLang="zh-CN"/>
              <a:t>MiniMiniSQL</a:t>
            </a:r>
            <a:r>
              <a:rPr lang="zh-CN" altLang="en-US"/>
              <a:t>，只有这么三十行代码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但是上述函数很简单对吧，其显然没有考虑到更多的需求场景例如</a:t>
            </a:r>
            <a:endParaRPr lang="zh-CN" altLang="en-US"/>
          </a:p>
          <a:p>
            <a:r>
              <a:rPr lang="zh-CN" altLang="en-US"/>
              <a:t>上述这些内容</a:t>
            </a:r>
            <a:endParaRPr lang="zh-CN" altLang="en-US"/>
          </a:p>
          <a:p>
            <a:r>
              <a:rPr lang="zh-CN" altLang="en-US"/>
              <a:t>我把这些内容喂给</a:t>
            </a:r>
            <a:r>
              <a:rPr lang="en-US" altLang="zh-CN"/>
              <a:t>AI</a:t>
            </a:r>
            <a:r>
              <a:rPr lang="zh-CN" altLang="en-US"/>
              <a:t>之后，它给我生成了一堆内容，可以看到，增加了几条需求之后，一个简单的用户管理系统也提升到了快两百行代码，这还是我没考虑加速，直接使用原生</a:t>
            </a:r>
            <a:r>
              <a:rPr lang="en-US" altLang="zh-CN"/>
              <a:t>Python</a:t>
            </a:r>
            <a:r>
              <a:rPr lang="zh-CN" altLang="en-US"/>
              <a:t>的结果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更进一步，上述代码仅表示一种需求，也就是我管理这个游戏对于用户信息的存储需求，世界这么多软件，有无数种存储需求，为每一个</a:t>
            </a:r>
            <a:r>
              <a:rPr lang="en-US" altLang="zh-CN"/>
              <a:t>APP</a:t>
            </a:r>
            <a:r>
              <a:rPr lang="zh-CN" altLang="en-US"/>
              <a:t>写一段很长的关于存储的代码显然是非常浪费的</a:t>
            </a:r>
            <a:br>
              <a:rPr lang="zh-CN" altLang="en-US"/>
            </a:br>
            <a:r>
              <a:rPr lang="zh-CN" altLang="en-US"/>
              <a:t>因此我们想能否做一个通用的存储管理系统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于是我们的程序变得越来越庞大，有很多的代码用来处理这个与文件交互的部分，并且这部分代码在逐渐变得更通用，适用于各种应用场景，因此我们会考虑说，我们把这部分代码独立出来，单独做一个软件，就变成了数据库管理系统，也就是我们现在看到的</a:t>
            </a:r>
            <a:r>
              <a:rPr lang="en-US" altLang="zh-CN"/>
              <a:t>MySQL</a:t>
            </a:r>
            <a:r>
              <a:rPr lang="zh-CN" altLang="en-US"/>
              <a:t>，</a:t>
            </a:r>
            <a:r>
              <a:rPr lang="en-US" altLang="zh-CN"/>
              <a:t>MongoDB</a:t>
            </a:r>
            <a:r>
              <a:rPr lang="zh-CN" altLang="en-US"/>
              <a:t>等等软件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我们可以简单来看看，这个是</a:t>
            </a:r>
            <a:r>
              <a:rPr lang="en-US" altLang="zh-CN"/>
              <a:t>CMU15445</a:t>
            </a:r>
            <a:r>
              <a:rPr lang="zh-CN" altLang="en-US"/>
              <a:t>的</a:t>
            </a:r>
            <a:r>
              <a:rPr lang="en-US" altLang="zh-CN"/>
              <a:t>MiniSQL</a:t>
            </a:r>
            <a:r>
              <a:rPr lang="zh-CN" altLang="en-US"/>
              <a:t>的结构示意图，我们可以来分析一下一个完整的数据库管理系统的各个特性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因此我们看到，我们学习的每一门课程，每一个知识点，都是有其本质和原因在的，计算机作为一门人类创造的学科而并非自然科学，其每一部分知识都是有原因的，学习这些东西是未来我们做创新的基础。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后端和数据库管理系统是处理动态的数据逻辑的部分。顾名思义就是这些数据是要动态变化的，如果他不需要动态变化就写在前端上了。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举个例子，一个商品网页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其</a:t>
            </a:r>
            <a:r>
              <a:rPr lang="en-US" altLang="zh-CN"/>
              <a:t>logo</a:t>
            </a:r>
            <a:r>
              <a:rPr lang="zh-CN" altLang="en-US"/>
              <a:t>，比如说淘宝，可以写在前端，因为这玩意是大概率不会变的</a:t>
            </a:r>
            <a:br>
              <a:rPr lang="zh-CN" altLang="en-US"/>
            </a:br>
            <a:r>
              <a:rPr lang="en-US" altLang="zh-CN"/>
              <a:t>- </a:t>
            </a:r>
            <a:r>
              <a:rPr lang="zh-CN" altLang="en-US"/>
              <a:t>但是你的用户名，每个人都不一样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商品，上亿种商品没法都放在前端，一定是动态加载的</a:t>
            </a:r>
            <a:endParaRPr lang="zh-CN" altLang="en-US"/>
          </a:p>
          <a:p>
            <a:r>
              <a:rPr lang="zh-CN" altLang="en-US"/>
              <a:t>这些都是后端需要关心的东西</a:t>
            </a:r>
            <a:endParaRPr lang="zh-CN" altLang="en-US"/>
          </a:p>
          <a:p>
            <a:r>
              <a:rPr lang="zh-CN" altLang="en-US"/>
              <a:t>当我们在前端做一些操作的时候，比如你把一个商品加入到购物车，这涉及很多表的变动，比如你的购物车信息，你的个人喜好信息，这个商品被多少人喜欢，这涉及很复杂的逻辑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你当然可以单纯写</a:t>
            </a:r>
            <a:r>
              <a:rPr lang="en-US" altLang="zh-CN"/>
              <a:t>SQL</a:t>
            </a:r>
            <a:r>
              <a:rPr lang="zh-CN" altLang="en-US"/>
              <a:t>，但是你会写出特别复杂的</a:t>
            </a:r>
            <a:r>
              <a:rPr lang="en-US" altLang="zh-CN"/>
              <a:t>SQL</a:t>
            </a:r>
            <a:r>
              <a:rPr lang="zh-CN" altLang="en-US"/>
              <a:t>语句，因此我们往往把这部分逻辑放在后端代码中</a:t>
            </a:r>
            <a:br>
              <a:rPr lang="zh-CN" altLang="en-US"/>
            </a:br>
            <a:r>
              <a:rPr lang="zh-CN" altLang="en-US"/>
              <a:t>这其实是一种取舍，</a:t>
            </a:r>
            <a:r>
              <a:rPr lang="en-US" altLang="zh-CN"/>
              <a:t>SQL</a:t>
            </a:r>
            <a:r>
              <a:rPr lang="zh-CN" altLang="en-US"/>
              <a:t>给我们提供了如此简单的接口，这也决定了当你需要定制化的服务的时候，</a:t>
            </a:r>
            <a:r>
              <a:rPr lang="en-US" altLang="zh-CN"/>
              <a:t>SQL</a:t>
            </a:r>
            <a:r>
              <a:rPr lang="zh-CN" altLang="en-US"/>
              <a:t>语句会变得超级复杂，为了处理这种复杂逻辑，我们就有了后端，也就是我们这个图书管理系统的主体部分需要完成的内容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DB Design</a:t>
            </a:r>
            <a:r>
              <a:rPr lang="zh-CN" altLang="en-US"/>
              <a:t>我在下周会写一份简单的文档给大家，这里就过一下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DB Design</a:t>
            </a:r>
            <a:r>
              <a:rPr lang="zh-CN" altLang="en-US"/>
              <a:t>的核心诉求是设计出更加完备的数据库系统，什么是好的数据库设计什么又是差的数据库设计的</a:t>
            </a:r>
            <a:endParaRPr lang="zh-CN" altLang="en-US"/>
          </a:p>
          <a:p>
            <a:r>
              <a:rPr lang="zh-CN" altLang="en-US"/>
              <a:t>比如我们可以一个数据库就用一张表，这个表里面有一万个属性，但是每个</a:t>
            </a:r>
            <a:r>
              <a:rPr lang="en-US" altLang="zh-CN"/>
              <a:t>record</a:t>
            </a:r>
            <a:r>
              <a:rPr lang="zh-CN" altLang="en-US"/>
              <a:t>可能只包含了其中几个属性，导致整个表大多数都是</a:t>
            </a:r>
            <a:r>
              <a:rPr lang="en-US" altLang="zh-CN"/>
              <a:t>None</a:t>
            </a:r>
            <a:r>
              <a:rPr lang="zh-CN" altLang="en-US"/>
              <a:t>，这就让整个数据库的性能特别差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其实下面这些都不是很难，你只要做几道例题马上就会了，但是</a:t>
            </a:r>
            <a:r>
              <a:rPr lang="en-US" altLang="zh-CN"/>
              <a:t>ER</a:t>
            </a:r>
            <a:r>
              <a:rPr lang="zh-CN" altLang="en-US"/>
              <a:t>图确实这个映射比较复杂，很难画出和标准答案一模一样的</a:t>
            </a:r>
            <a:r>
              <a:rPr lang="en-US" altLang="zh-CN"/>
              <a:t>ER</a:t>
            </a:r>
            <a:r>
              <a:rPr lang="zh-CN" altLang="en-US"/>
              <a:t>图，但是这个考试中一般批改并不严格，所以也不必特别担心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我们重点来讲讲</a:t>
            </a:r>
            <a:r>
              <a:rPr lang="en-US" altLang="zh-CN"/>
              <a:t>MiniSQL</a:t>
            </a:r>
            <a:r>
              <a:rPr lang="zh-CN" altLang="en-US"/>
              <a:t>，我这部分可能是介绍了前半部分，因为准备得还不是很充分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MiniSQL</a:t>
            </a:r>
            <a:r>
              <a:rPr lang="zh-CN" altLang="en-US"/>
              <a:t>是一个非常不错的项目，如果你独立完成开发的话是会比较有收获的，我个人是强烈推荐单刷的，因为在</a:t>
            </a:r>
            <a:r>
              <a:rPr lang="en-US" altLang="zh-CN"/>
              <a:t>ZJU</a:t>
            </a:r>
            <a:r>
              <a:rPr lang="zh-CN" altLang="en-US"/>
              <a:t>你很难找到能够严格遵循协作开发的原则的同学，即便你能找到，也很难匹配好双方有空的时间来提高开发的效率，很多的时候除非纯抱大腿，不然还是单刷更加轻松一点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环境配置历来是老大难的问题，尤其是对于</a:t>
            </a:r>
            <a:r>
              <a:rPr lang="en-US" altLang="zh-CN"/>
              <a:t>C++</a:t>
            </a:r>
            <a:r>
              <a:rPr lang="zh-CN" altLang="en-US"/>
              <a:t>这类语言来说</a:t>
            </a:r>
            <a:br>
              <a:rPr lang="zh-CN" altLang="en-US"/>
            </a:br>
            <a:r>
              <a:rPr lang="zh-CN" altLang="en-US"/>
              <a:t>聊聊包管理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首先是</a:t>
            </a:r>
            <a:r>
              <a:rPr lang="en-US" altLang="zh-CN"/>
              <a:t>IDE</a:t>
            </a:r>
            <a:r>
              <a:rPr lang="zh-CN" altLang="en-US"/>
              <a:t>的选择，大家可以选择</a:t>
            </a:r>
            <a:r>
              <a:rPr lang="en-US" altLang="zh-CN"/>
              <a:t>Vscode</a:t>
            </a:r>
            <a:r>
              <a:rPr lang="zh-CN" altLang="en-US"/>
              <a:t>，在里面配置</a:t>
            </a:r>
            <a:r>
              <a:rPr lang="en-US" altLang="zh-CN"/>
              <a:t>Cmake</a:t>
            </a:r>
            <a:r>
              <a:rPr lang="zh-CN" altLang="en-US"/>
              <a:t>，也可以直接选择</a:t>
            </a:r>
            <a:r>
              <a:rPr lang="en-US" altLang="zh-CN"/>
              <a:t>Clion</a:t>
            </a:r>
            <a:r>
              <a:rPr lang="zh-CN" altLang="en-US"/>
              <a:t>，但是最好你的电脑内存要足够大，或者你是</a:t>
            </a:r>
            <a:r>
              <a:rPr lang="en-US" altLang="zh-CN"/>
              <a:t>Mac</a:t>
            </a:r>
            <a:r>
              <a:rPr lang="zh-CN" altLang="en-US"/>
              <a:t>，</a:t>
            </a:r>
            <a:r>
              <a:rPr lang="en-US" altLang="zh-CN"/>
              <a:t>JetBrain</a:t>
            </a:r>
            <a:r>
              <a:rPr lang="zh-CN" altLang="en-US"/>
              <a:t>家的产品在</a:t>
            </a:r>
            <a:r>
              <a:rPr lang="en-US" altLang="zh-CN"/>
              <a:t>WIndows</a:t>
            </a:r>
            <a:r>
              <a:rPr lang="zh-CN" altLang="en-US"/>
              <a:t>里面个个都是内存怪兽</a:t>
            </a:r>
            <a:br>
              <a:rPr lang="zh-CN" altLang="en-US"/>
            </a:br>
            <a:endParaRPr lang="zh-CN" altLang="en-US"/>
          </a:p>
          <a:p>
            <a:r>
              <a:rPr lang="zh-CN" altLang="en-US"/>
              <a:t>这方面如果产生了问题，请大家去折磨助教，布要来折磨我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首先我们作为过来人来分享一下数据库系统这门课的学习经验，这门课的分数占比是</a:t>
            </a:r>
            <a:r>
              <a:rPr lang="en-US" altLang="zh-CN"/>
              <a:t>50 50</a:t>
            </a:r>
            <a:r>
              <a:rPr lang="zh-CN" altLang="en-US"/>
              <a:t>，而我们这届由于期末新题型加难度较高而进行调整，这一届应该会恢复到正常状态</a:t>
            </a:r>
            <a:endParaRPr lang="zh-CN" altLang="en-US"/>
          </a:p>
          <a:p>
            <a:r>
              <a:rPr lang="zh-CN" altLang="en-US"/>
              <a:t>这是一门综合工作量比较大的课程，我知道大家来上朋辈的人大部分都是奔着高绩点来的，因此平时分这</a:t>
            </a:r>
            <a:r>
              <a:rPr lang="en-US" altLang="zh-CN"/>
              <a:t>50</a:t>
            </a:r>
            <a:r>
              <a:rPr lang="zh-CN" altLang="en-US"/>
              <a:t>占比大家都是期望拿满的</a:t>
            </a:r>
            <a:endParaRPr lang="zh-CN" altLang="en-US"/>
          </a:p>
          <a:p>
            <a:r>
              <a:rPr lang="zh-CN" altLang="en-US"/>
              <a:t>这里比较有难度的是小测和</a:t>
            </a:r>
            <a:r>
              <a:rPr lang="en-US" altLang="zh-CN"/>
              <a:t>Lab</a:t>
            </a:r>
            <a:r>
              <a:rPr lang="zh-CN" altLang="en-US"/>
              <a:t>的部分，那么我们会在朋辈课程中讲解有些难度的两份</a:t>
            </a:r>
            <a:r>
              <a:rPr lang="en-US" altLang="zh-CN"/>
              <a:t>Lab</a:t>
            </a:r>
            <a:r>
              <a:rPr lang="zh-CN" altLang="en-US"/>
              <a:t>，图书管理系统和</a:t>
            </a:r>
            <a:r>
              <a:rPr lang="en-US" altLang="zh-CN"/>
              <a:t>Minisql</a:t>
            </a:r>
            <a:r>
              <a:rPr lang="zh-CN" altLang="en-US"/>
              <a:t>。关于小测，我会帮大家搜集一下历年的小测题，以及在每周将一些经典例题和知识笔记</a:t>
            </a:r>
            <a:r>
              <a:rPr lang="en-US" altLang="zh-CN"/>
              <a:t>push</a:t>
            </a:r>
            <a:r>
              <a:rPr lang="zh-CN" altLang="en-US"/>
              <a:t>到群里或者搭建一个网站</a:t>
            </a:r>
            <a:endParaRPr lang="zh-CN" altLang="en-US"/>
          </a:p>
          <a:p>
            <a:r>
              <a:rPr lang="zh-CN" altLang="en-US"/>
              <a:t>至于期末分数，这个比较依赖期末补天，我们会在期末统一做一次更详细地复习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我们把</a:t>
            </a:r>
            <a:r>
              <a:rPr lang="en-US" altLang="zh-CN"/>
              <a:t>MiniSQL</a:t>
            </a:r>
            <a:r>
              <a:rPr lang="zh-CN" altLang="en-US"/>
              <a:t>看做一个盲盒，我们一步步来拆解一个项目</a:t>
            </a:r>
            <a:br>
              <a:rPr lang="zh-CN" altLang="en-US"/>
            </a:br>
            <a:r>
              <a:rPr lang="zh-CN" altLang="en-US"/>
              <a:t>在目前我们看来，它就是一个不知道干了什么，反正输入一个</a:t>
            </a:r>
            <a:r>
              <a:rPr lang="en-US" altLang="zh-CN"/>
              <a:t>SQL</a:t>
            </a:r>
            <a:r>
              <a:rPr lang="zh-CN" altLang="en-US"/>
              <a:t>会给我们吐出一个结果的东西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再进一步思考，里面有一些</a:t>
            </a:r>
            <a:r>
              <a:rPr lang="en-US" altLang="zh-CN"/>
              <a:t>tables</a:t>
            </a:r>
            <a:r>
              <a:rPr lang="zh-CN" altLang="en-US"/>
              <a:t>，一些</a:t>
            </a:r>
            <a:r>
              <a:rPr lang="en-US" altLang="zh-CN"/>
              <a:t>indexes</a:t>
            </a:r>
            <a:r>
              <a:rPr lang="zh-CN" altLang="en-US"/>
              <a:t>，然后</a:t>
            </a:r>
            <a:r>
              <a:rPr lang="zh-CN"/>
              <a:t>它本身和</a:t>
            </a:r>
            <a:r>
              <a:rPr lang="en-US" altLang="zh-CN"/>
              <a:t>File</a:t>
            </a:r>
            <a:r>
              <a:rPr lang="zh-CN" altLang="en-US"/>
              <a:t>相连接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然后大家在阅读一个项目之前，可以看看项目结构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随后我们来看</a:t>
            </a:r>
            <a:r>
              <a:rPr lang="en-US" altLang="zh-CN"/>
              <a:t>DB Storage Engine</a:t>
            </a:r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如何把底层的文件，转换成</a:t>
            </a:r>
            <a:r>
              <a:rPr lang="en-US" altLang="zh-CN"/>
              <a:t>C++</a:t>
            </a:r>
            <a:r>
              <a:rPr lang="zh-CN" altLang="en-US"/>
              <a:t>类呢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MiniSQL</a:t>
            </a:r>
            <a:r>
              <a:rPr lang="zh-CN" altLang="en-US"/>
              <a:t>的做法是，把底层文件拆成一个个</a:t>
            </a:r>
            <a:r>
              <a:rPr lang="en-US" altLang="zh-CN"/>
              <a:t>Page</a:t>
            </a:r>
            <a:r>
              <a:rPr lang="zh-CN" altLang="en-US"/>
              <a:t>，每个</a:t>
            </a:r>
            <a:r>
              <a:rPr lang="en-US" altLang="zh-CN"/>
              <a:t>Page</a:t>
            </a:r>
            <a:r>
              <a:rPr lang="zh-CN" altLang="en-US"/>
              <a:t>固定大小，然后辅助以固定的格式，就能变成</a:t>
            </a:r>
            <a:r>
              <a:rPr lang="en-US" altLang="zh-CN"/>
              <a:t>C++</a:t>
            </a:r>
            <a:r>
              <a:rPr lang="zh-CN" altLang="en-US"/>
              <a:t>类了，必要的时候我们就能把相应的内容写回磁盘，再从磁盘读取出来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越是模块化的项目，越是突出协作的重要性，首先提要两点</a:t>
            </a:r>
            <a:endParaRPr lang="zh-CN" altLang="en-US"/>
          </a:p>
          <a:p>
            <a:r>
              <a:rPr lang="zh-CN" altLang="en-US"/>
              <a:t>一个是对</a:t>
            </a:r>
            <a:r>
              <a:rPr lang="en-US" altLang="zh-CN"/>
              <a:t>Git</a:t>
            </a:r>
            <a:r>
              <a:rPr lang="zh-CN" altLang="en-US"/>
              <a:t>的使用，很多时候我们没有机会去进行协作，以及分支合并等一系列的操作的实操，现在面对这个项目，大家可以考虑实操一下</a:t>
            </a:r>
            <a:r>
              <a:rPr lang="en-US" altLang="zh-CN"/>
              <a:t>git</a:t>
            </a:r>
            <a:r>
              <a:rPr lang="zh-CN" altLang="en-US"/>
              <a:t>的使用，但是前提是你的队友足够靠谱（）</a:t>
            </a:r>
            <a:endParaRPr lang="zh-CN" altLang="en-US"/>
          </a:p>
          <a:p>
            <a:r>
              <a:rPr lang="zh-CN" altLang="en-US"/>
              <a:t>一个是对</a:t>
            </a:r>
            <a:r>
              <a:rPr lang="en-US" altLang="zh-CN"/>
              <a:t>Test</a:t>
            </a:r>
            <a:r>
              <a:rPr lang="zh-CN" altLang="en-US"/>
              <a:t>的构造，你需要花费和写代码一样的心血去编写你的测试，我其中主要提要一点就是测试的覆盖率，你编写的测试一定要把你写的所有代码都覆盖到，不仅仅是每一个函数要覆盖到，还包括一个函数里的每一个</a:t>
            </a:r>
            <a:r>
              <a:rPr lang="en-US" altLang="zh-CN"/>
              <a:t>if else</a:t>
            </a:r>
            <a:r>
              <a:rPr lang="zh-CN" altLang="en-US"/>
              <a:t>都要覆盖到</a:t>
            </a:r>
            <a:br>
              <a:rPr lang="zh-CN" altLang="en-US"/>
            </a:br>
            <a:r>
              <a:rPr lang="zh-CN" altLang="en-US"/>
              <a:t>尤其是</a:t>
            </a:r>
            <a:r>
              <a:rPr lang="en-US" altLang="zh-CN"/>
              <a:t>BP tree</a:t>
            </a:r>
            <a:r>
              <a:rPr lang="zh-CN" altLang="en-US"/>
              <a:t>这个模块，原生的测试非常地弱，关于测试覆盖率你可以去找一些工具链，但是</a:t>
            </a:r>
            <a:r>
              <a:rPr lang="en-US" altLang="zh-CN"/>
              <a:t>C++</a:t>
            </a:r>
            <a:r>
              <a:rPr lang="zh-CN" altLang="en-US"/>
              <a:t>的工具链没有</a:t>
            </a:r>
            <a:r>
              <a:rPr lang="en-US" altLang="zh-CN"/>
              <a:t>Python Rust</a:t>
            </a:r>
            <a:r>
              <a:rPr lang="zh-CN" altLang="en-US"/>
              <a:t>那些语言那么阳间，我个人用的也不多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考试因为是英文卷子，很多概念还是要搞清楚，尤其是</a:t>
            </a:r>
            <a:r>
              <a:rPr lang="en-US" altLang="zh-CN"/>
              <a:t>DB</a:t>
            </a:r>
            <a:r>
              <a:rPr lang="zh-CN" altLang="en-US"/>
              <a:t>这边有很多的</a:t>
            </a:r>
            <a:r>
              <a:rPr lang="zh-CN" altLang="en-US"/>
              <a:t>专有名词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首先是</a:t>
            </a:r>
            <a:r>
              <a:rPr lang="en-US" altLang="zh-CN"/>
              <a:t>SQL</a:t>
            </a:r>
            <a:r>
              <a:rPr lang="zh-CN" altLang="en-US"/>
              <a:t>语言，</a:t>
            </a:r>
            <a:r>
              <a:rPr lang="en-US" altLang="zh-CN"/>
              <a:t>SQL</a:t>
            </a:r>
            <a:r>
              <a:rPr lang="zh-CN" altLang="en-US"/>
              <a:t>可以细分为这三个部分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DDL </a:t>
            </a:r>
            <a:r>
              <a:rPr lang="zh-CN" altLang="en-US"/>
              <a:t>数据定义语言</a:t>
            </a:r>
            <a:r>
              <a:rPr lang="en-US" altLang="zh-CN"/>
              <a:t> </a:t>
            </a:r>
            <a:r>
              <a:rPr lang="zh-CN" altLang="en-US"/>
              <a:t>表的定义和定义的修改，数据完整性的设置</a:t>
            </a:r>
            <a:r>
              <a:rPr lang="en-US" altLang="zh-CN"/>
              <a:t> create, alter, drop </a:t>
            </a:r>
            <a:r>
              <a:rPr lang="zh-CN" altLang="en-US"/>
              <a:t>控制表的创建删除，以及表内属性的变化</a:t>
            </a:r>
            <a:endParaRPr lang="en-US" altLang="zh-CN"/>
          </a:p>
          <a:p>
            <a:r>
              <a:rPr lang="en-US" altLang="zh-CN"/>
              <a:t>DML </a:t>
            </a:r>
            <a:r>
              <a:rPr lang="zh-CN" altLang="en-US"/>
              <a:t>数据操作语言</a:t>
            </a:r>
            <a:r>
              <a:rPr lang="en-US" altLang="zh-CN"/>
              <a:t> </a:t>
            </a:r>
            <a:r>
              <a:rPr lang="zh-CN" altLang="en-US"/>
              <a:t>表内数据的增删查改</a:t>
            </a:r>
            <a:r>
              <a:rPr lang="en-US" altLang="zh-CN"/>
              <a:t> select, insert </a:t>
            </a:r>
            <a:endParaRPr lang="en-US" altLang="zh-CN"/>
          </a:p>
          <a:p>
            <a:r>
              <a:rPr lang="en-US" altLang="zh-CN"/>
              <a:t>DCL  </a:t>
            </a:r>
            <a:r>
              <a:rPr lang="zh-CN" altLang="en-US"/>
              <a:t>数据控制语言</a:t>
            </a:r>
            <a:r>
              <a:rPr lang="en-US" altLang="zh-CN"/>
              <a:t> </a:t>
            </a:r>
            <a:r>
              <a:rPr lang="zh-CN" altLang="en-US"/>
              <a:t>数据控制，数据权限的修改</a:t>
            </a:r>
            <a:r>
              <a:rPr lang="en-US" altLang="zh-CN"/>
              <a:t> Grant, revoke </a:t>
            </a:r>
            <a:r>
              <a:rPr lang="zh-CN" altLang="en-US"/>
              <a:t>对于权限的划分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这部分基本在期末考中不难，通过一些例题来掌握</a:t>
            </a:r>
            <a:r>
              <a:rPr lang="en-US" altLang="zh-CN"/>
              <a:t>SQL</a:t>
            </a:r>
            <a:r>
              <a:rPr lang="zh-CN" altLang="en-US"/>
              <a:t>的基础编写方法即可，而且达到相同目标的</a:t>
            </a:r>
            <a:r>
              <a:rPr lang="en-US" altLang="zh-CN"/>
              <a:t>SQL</a:t>
            </a:r>
            <a:r>
              <a:rPr lang="zh-CN" altLang="en-US"/>
              <a:t>往往有多种写法，因此往往不难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数据库系统里的知识比较琐碎，最终我们可以把每个知识点划分为三元集合</a:t>
            </a:r>
            <a:r>
              <a:rPr lang="en-US" altLang="zh-CN"/>
              <a:t> {</a:t>
            </a:r>
            <a:r>
              <a:rPr lang="zh-CN" altLang="en-US"/>
              <a:t>需求</a:t>
            </a:r>
            <a:r>
              <a:rPr lang="en-US" altLang="zh-CN"/>
              <a:t> - </a:t>
            </a:r>
            <a:r>
              <a:rPr lang="zh-CN" altLang="en-US"/>
              <a:t>概念</a:t>
            </a:r>
            <a:r>
              <a:rPr lang="en-US" altLang="zh-CN"/>
              <a:t> - </a:t>
            </a:r>
            <a:r>
              <a:rPr lang="zh-CN" altLang="en-US"/>
              <a:t>实际实现</a:t>
            </a:r>
            <a:r>
              <a:rPr lang="en-US" altLang="zh-CN"/>
              <a:t>} </a:t>
            </a:r>
            <a:r>
              <a:rPr lang="zh-CN" altLang="en-US"/>
              <a:t>比如</a:t>
            </a:r>
            <a:r>
              <a:rPr lang="en-US" altLang="zh-CN"/>
              <a:t> {</a:t>
            </a:r>
            <a:r>
              <a:rPr lang="zh-CN" altLang="en-US"/>
              <a:t>加速访问</a:t>
            </a:r>
            <a:r>
              <a:rPr lang="en-US" altLang="zh-CN"/>
              <a:t> - buffer - </a:t>
            </a:r>
            <a:r>
              <a:rPr lang="zh-CN" altLang="en-US"/>
              <a:t>具体的</a:t>
            </a:r>
            <a:r>
              <a:rPr lang="en-US" altLang="zh-CN"/>
              <a:t>buffer</a:t>
            </a:r>
            <a:r>
              <a:rPr lang="zh-CN" altLang="en-US"/>
              <a:t>算法</a:t>
            </a:r>
            <a:r>
              <a:rPr lang="en-US" altLang="zh-CN"/>
              <a:t>}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我们对于一个数据库系统的期望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持久存储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快速访问和写入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并发访问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容错容灾</a:t>
            </a:r>
            <a:br>
              <a:rPr lang="zh-CN" altLang="en-US"/>
            </a:br>
            <a:r>
              <a:rPr lang="zh-CN" altLang="en-US"/>
              <a:t>上述概念都是从这些期望衍生出来的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如果考题题型不变的话，概念题会是重点，因此对于一些概念的划分预期会比较重要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但是鉴于数据库系统的重要性，不论是你后续做开发，还是涉及到大规模数据的研究性质工作，都需要对数据库有一个比较深刻的认识，因此我其实不是很希望按照课内的内容照本宣科，还是希望大家能够对于这门课有深入的理解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上述是一些我找到的一些优质材料链接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磁盘的计算和优化可能会出到计算题，因此要对磁盘的基础概念和计算方式有所了解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组成结构</a:t>
            </a:r>
            <a:endParaRPr lang="zh-CN" altLang="en-US"/>
          </a:p>
          <a:p>
            <a:r>
              <a:rPr lang="en-US" altLang="zh-CN"/>
              <a:t>read-write head </a:t>
            </a:r>
            <a:r>
              <a:rPr lang="zh-CN" altLang="en-US"/>
              <a:t>读写头</a:t>
            </a:r>
            <a:endParaRPr lang="zh-CN" altLang="en-US"/>
          </a:p>
          <a:p>
            <a:r>
              <a:rPr lang="zh-CN" altLang="en-US"/>
              <a:t>和磁盘表面靠得很近</a:t>
            </a:r>
            <a:endParaRPr lang="zh-CN" altLang="en-US"/>
          </a:p>
          <a:p>
            <a:r>
              <a:rPr lang="zh-CN" altLang="en-US"/>
              <a:t>用于读写磁盘中的文件信息</a:t>
            </a:r>
            <a:endParaRPr lang="zh-CN" altLang="en-US"/>
          </a:p>
          <a:p>
            <a:r>
              <a:rPr lang="en-US" altLang="zh-CN"/>
              <a:t>tracks </a:t>
            </a:r>
            <a:r>
              <a:rPr lang="zh-CN" altLang="en-US"/>
              <a:t>磁道</a:t>
            </a:r>
            <a:r>
              <a:rPr lang="en-US" altLang="zh-CN"/>
              <a:t>, </a:t>
            </a:r>
            <a:r>
              <a:rPr lang="zh-CN" altLang="en-US"/>
              <a:t>由磁盘表面划分，每个硬盘大概有</a:t>
            </a:r>
            <a:r>
              <a:rPr lang="en-US" altLang="zh-CN"/>
              <a:t>50k</a:t>
            </a:r>
            <a:r>
              <a:rPr lang="zh-CN" altLang="en-US"/>
              <a:t>到</a:t>
            </a:r>
            <a:r>
              <a:rPr lang="en-US" altLang="zh-CN"/>
              <a:t>100k</a:t>
            </a:r>
            <a:r>
              <a:rPr lang="zh-CN" altLang="en-US"/>
              <a:t>个磁道</a:t>
            </a:r>
            <a:endParaRPr lang="zh-CN" altLang="en-US"/>
          </a:p>
          <a:p>
            <a:r>
              <a:rPr lang="en-US" altLang="zh-CN"/>
              <a:t>sectors </a:t>
            </a:r>
            <a:r>
              <a:rPr lang="zh-CN" altLang="en-US"/>
              <a:t>扇区，由磁道划分而成</a:t>
            </a:r>
            <a:endParaRPr lang="zh-CN" altLang="en-US"/>
          </a:p>
          <a:p>
            <a:r>
              <a:rPr lang="zh-CN" altLang="en-US"/>
              <a:t>扇区是数据读写的最小单位</a:t>
            </a:r>
            <a:endParaRPr lang="zh-CN" altLang="en-US"/>
          </a:p>
          <a:p>
            <a:r>
              <a:rPr lang="zh-CN" altLang="en-US"/>
              <a:t>每个扇区的大小是</a:t>
            </a:r>
            <a:r>
              <a:rPr lang="en-US" altLang="zh-CN"/>
              <a:t>512</a:t>
            </a:r>
            <a:r>
              <a:rPr lang="zh-CN" altLang="en-US"/>
              <a:t>字节，每个磁道有</a:t>
            </a:r>
            <a:r>
              <a:rPr lang="en-US" altLang="zh-CN"/>
              <a:t>500-1000</a:t>
            </a:r>
            <a:r>
              <a:rPr lang="zh-CN" altLang="en-US"/>
              <a:t>个扇区</a:t>
            </a:r>
            <a:endParaRPr lang="zh-CN" altLang="en-US"/>
          </a:p>
          <a:p>
            <a:r>
              <a:rPr lang="zh-CN" altLang="en-US"/>
              <a:t>磁盘控制器：计算机系统和磁盘之间的接口</a:t>
            </a:r>
            <a:endParaRPr lang="zh-CN" altLang="en-US"/>
          </a:p>
          <a:p>
            <a:r>
              <a:rPr lang="en-US" altLang="zh-CN"/>
              <a:t>Disk subsystem </a:t>
            </a:r>
            <a:r>
              <a:rPr lang="zh-CN" altLang="en-US"/>
              <a:t>磁盘子系统：由</a:t>
            </a:r>
            <a:r>
              <a:rPr lang="en-US" altLang="zh-CN"/>
              <a:t>disk controller</a:t>
            </a:r>
            <a:r>
              <a:rPr lang="zh-CN" altLang="en-US"/>
              <a:t>操纵若干个磁盘组成的字系统</a:t>
            </a:r>
            <a:endParaRPr lang="zh-CN" altLang="en-US"/>
          </a:p>
          <a:p>
            <a:r>
              <a:rPr lang="zh-CN" altLang="en-US"/>
              <a:t>磁盘的性能评价标准</a:t>
            </a:r>
            <a:endParaRPr lang="zh-CN" altLang="en-US"/>
          </a:p>
          <a:p>
            <a:r>
              <a:rPr lang="en-US" altLang="zh-CN"/>
              <a:t>access time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访问时间，包括</a:t>
            </a:r>
            <a:endParaRPr lang="zh-CN" altLang="en-US"/>
          </a:p>
          <a:p>
            <a:r>
              <a:rPr lang="en-US" altLang="zh-CN"/>
              <a:t>seek time</a:t>
            </a:r>
            <a:r>
              <a:rPr lang="zh-CN" altLang="en-US"/>
              <a:t>：读写头的</a:t>
            </a:r>
            <a:r>
              <a:rPr lang="en-US" altLang="zh-CN"/>
              <a:t>arm</a:t>
            </a:r>
            <a:r>
              <a:rPr lang="zh-CN" altLang="en-US"/>
              <a:t>正确找到</a:t>
            </a:r>
            <a:r>
              <a:rPr lang="en-US" altLang="zh-CN"/>
              <a:t>track</a:t>
            </a:r>
            <a:r>
              <a:rPr lang="zh-CN" altLang="en-US"/>
              <a:t>的时间，平均的</a:t>
            </a:r>
            <a:r>
              <a:rPr lang="en-US" altLang="zh-CN"/>
              <a:t>seek time</a:t>
            </a:r>
            <a:r>
              <a:rPr lang="zh-CN" altLang="en-US"/>
              <a:t>是最坏情况的一半</a:t>
            </a:r>
            <a:endParaRPr lang="zh-CN" altLang="en-US"/>
          </a:p>
          <a:p>
            <a:r>
              <a:rPr lang="en-US" altLang="zh-CN"/>
              <a:t>rotational latency</a:t>
            </a:r>
            <a:r>
              <a:rPr lang="zh-CN" altLang="en-US"/>
              <a:t>：旋转造成的延迟，平均时间是最坏的一半</a:t>
            </a:r>
            <a:endParaRPr lang="zh-CN" altLang="en-US"/>
          </a:p>
          <a:p>
            <a:r>
              <a:rPr lang="en-US" altLang="zh-CN"/>
              <a:t>data-transfer rate </a:t>
            </a:r>
            <a:r>
              <a:rPr lang="zh-CN" altLang="en-US"/>
              <a:t>数据从磁盘读写的速度</a:t>
            </a:r>
            <a:endParaRPr lang="zh-CN" altLang="en-US"/>
          </a:p>
          <a:p>
            <a:r>
              <a:rPr lang="en-US" altLang="zh-CN"/>
              <a:t>MTTF</a:t>
            </a:r>
            <a:r>
              <a:rPr lang="zh-CN" altLang="en-US"/>
              <a:t>：出现</a:t>
            </a:r>
            <a:r>
              <a:rPr lang="en-US" altLang="zh-CN"/>
              <a:t>failure</a:t>
            </a:r>
            <a:r>
              <a:rPr lang="zh-CN" altLang="en-US"/>
              <a:t>之前的平均运行时间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这部分讲的是数据到底以何种形式存储在物理介质中的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首先是定长记录和变长记录，他们各自的优势和劣势是什么，并且还要知道他们各自的存储形式是什么样的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record</a:t>
            </a:r>
            <a:r>
              <a:rPr lang="zh-CN" altLang="en-US"/>
              <a:t>可能被丢在文件任何空闲的地方，关键在于</a:t>
            </a:r>
            <a:r>
              <a:rPr lang="en-US" altLang="zh-CN"/>
              <a:t>Free-space map</a:t>
            </a:r>
            <a:r>
              <a:rPr lang="zh-CN" altLang="en-US"/>
              <a:t>，用于快速找到空闲位置</a:t>
            </a:r>
            <a:br>
              <a:rPr lang="zh-CN" altLang="en-US"/>
            </a:br>
            <a:endParaRPr lang="en-US" altLang="zh-CN"/>
          </a:p>
          <a:p>
            <a:r>
              <a:rPr lang="zh-CN" altLang="en-US"/>
              <a:t>顺序文件是为了高效处理按某个搜索码的顺序排序的记录而设计的，我们用指针把记录按照这个码的顺序链接起来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把多个表存在同一个</a:t>
            </a:r>
            <a:r>
              <a:rPr lang="en-US" altLang="zh-CN"/>
              <a:t>file</a:t>
            </a:r>
            <a:r>
              <a:rPr lang="zh-CN" altLang="en-US"/>
              <a:t>中的做法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table Partition</a:t>
            </a:r>
            <a:r>
              <a:rPr lang="zh-CN" altLang="en-US"/>
              <a:t>则是相反的概念，我们把一个</a:t>
            </a:r>
            <a:r>
              <a:rPr lang="en-US" altLang="zh-CN"/>
              <a:t>table</a:t>
            </a:r>
            <a:r>
              <a:rPr lang="zh-CN" altLang="en-US"/>
              <a:t>拆分出来进行物理存储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data dictionary </a:t>
            </a:r>
            <a:r>
              <a:rPr lang="zh-CN" altLang="en-US"/>
              <a:t>则是指元数据的存储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数据库系统发出</a:t>
            </a:r>
            <a:r>
              <a:rPr lang="en-US" altLang="zh-CN"/>
              <a:t>block</a:t>
            </a:r>
            <a:r>
              <a:rPr lang="zh-CN" altLang="en-US"/>
              <a:t>请求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已经在</a:t>
            </a:r>
            <a:r>
              <a:rPr lang="en-US" altLang="zh-CN"/>
              <a:t>buffer</a:t>
            </a:r>
            <a:r>
              <a:rPr lang="zh-CN" altLang="en-US"/>
              <a:t>里面了，直接给主存里的地址</a:t>
            </a:r>
            <a:endParaRPr lang="zh-CN" altLang="en-US"/>
          </a:p>
          <a:p>
            <a:r>
              <a:rPr lang="zh-CN" altLang="en-US"/>
              <a:t>还不在</a:t>
            </a:r>
            <a:r>
              <a:rPr lang="en-US" altLang="zh-CN"/>
              <a:t>buffer </a:t>
            </a:r>
            <a:r>
              <a:rPr lang="zh-CN" altLang="en-US"/>
              <a:t>里面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buffer </a:t>
            </a:r>
            <a:r>
              <a:rPr lang="zh-CN" altLang="en-US"/>
              <a:t>里面有空位就直接读一个进来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buffer</a:t>
            </a:r>
            <a:r>
              <a:rPr lang="zh-CN" altLang="en-US"/>
              <a:t>里面没空位就用替换策略替代一个，如果是脏页，表述为</a:t>
            </a:r>
            <a:r>
              <a:rPr lang="en-US" altLang="zh-CN"/>
              <a:t>(it was modified since the most recent time that it was written to/fetch from disk) </a:t>
            </a:r>
            <a:r>
              <a:rPr lang="zh-CN" altLang="en-US"/>
              <a:t>要写回磁盘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LRU</a:t>
            </a:r>
            <a:r>
              <a:rPr lang="zh-CN" altLang="en-US"/>
              <a:t>算法和一些替代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列式存储</a:t>
            </a:r>
            <a:br>
              <a:rPr lang="zh-CN" altLang="en-US"/>
            </a:br>
            <a:r>
              <a:rPr lang="zh-CN" altLang="en-US"/>
              <a:t>简单来说就是利于部分属性的查询，</a:t>
            </a:r>
            <a:r>
              <a:rPr lang="en-US" altLang="zh-CN"/>
              <a:t>cache</a:t>
            </a:r>
            <a:r>
              <a:rPr lang="zh-CN" altLang="en-US"/>
              <a:t>和</a:t>
            </a:r>
            <a:r>
              <a:rPr lang="en-US" altLang="zh-CN"/>
              <a:t>compression</a:t>
            </a:r>
            <a:r>
              <a:rPr lang="zh-CN" altLang="en-US"/>
              <a:t>，缺陷在于</a:t>
            </a:r>
            <a:r>
              <a:rPr lang="en-US" altLang="zh-CN"/>
              <a:t>deletion, update and reconstruction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列存储更利于</a:t>
            </a:r>
            <a:r>
              <a:rPr lang="en-US" altLang="zh-CN"/>
              <a:t> decision support</a:t>
            </a:r>
            <a:endParaRPr lang="en-US" altLang="zh-CN"/>
          </a:p>
          <a:p>
            <a:r>
              <a:rPr lang="zh-CN" altLang="en-US"/>
              <a:t>行存储更利于</a:t>
            </a:r>
            <a:r>
              <a:rPr lang="en-US" altLang="zh-CN"/>
              <a:t> transaction process</a:t>
            </a:r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primary index </a:t>
            </a:r>
            <a:r>
              <a:rPr lang="zh-CN" altLang="en-US"/>
              <a:t>又叫</a:t>
            </a:r>
            <a:r>
              <a:rPr lang="en-US" altLang="zh-CN"/>
              <a:t>clustering index</a:t>
            </a:r>
            <a:r>
              <a:rPr lang="zh-CN" altLang="en-US"/>
              <a:t>，是指被索引的记录本身就按照某个</a:t>
            </a:r>
            <a:r>
              <a:rPr lang="en-US" altLang="zh-CN"/>
              <a:t>search key</a:t>
            </a:r>
            <a:r>
              <a:rPr lang="zh-CN" altLang="en-US"/>
              <a:t>顺序存储，虽说叫</a:t>
            </a:r>
            <a:r>
              <a:rPr lang="en-US" altLang="zh-CN"/>
              <a:t>primary key</a:t>
            </a:r>
            <a:r>
              <a:rPr lang="zh-CN" altLang="en-US"/>
              <a:t>，但是实际上并不一定按照</a:t>
            </a:r>
            <a:r>
              <a:rPr lang="en-US" altLang="zh-CN"/>
              <a:t>primary key</a:t>
            </a:r>
            <a:r>
              <a:rPr lang="zh-CN" altLang="en-US"/>
              <a:t>，用任意一个</a:t>
            </a:r>
            <a:r>
              <a:rPr lang="en-US" altLang="zh-CN"/>
              <a:t>key</a:t>
            </a:r>
            <a:r>
              <a:rPr lang="zh-CN" altLang="en-US"/>
              <a:t>均可，一般是</a:t>
            </a:r>
            <a:r>
              <a:rPr lang="en-US" altLang="zh-CN"/>
              <a:t>primary key</a:t>
            </a:r>
            <a:endParaRPr lang="en-US" altLang="zh-CN"/>
          </a:p>
          <a:p>
            <a:r>
              <a:rPr lang="en-US" altLang="zh-CN"/>
              <a:t>secondary key </a:t>
            </a:r>
            <a:r>
              <a:rPr lang="zh-CN" altLang="en-US"/>
              <a:t>又叫</a:t>
            </a:r>
            <a:r>
              <a:rPr lang="en-US" altLang="zh-CN"/>
              <a:t>nonclustering index</a:t>
            </a:r>
            <a:r>
              <a:rPr lang="zh-CN" altLang="en-US"/>
              <a:t>，与上述概念相对，本身不按照该</a:t>
            </a:r>
            <a:r>
              <a:rPr lang="en-US" altLang="zh-CN"/>
              <a:t>key</a:t>
            </a:r>
            <a:r>
              <a:rPr lang="zh-CN" altLang="en-US"/>
              <a:t>排序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index-sequential file</a:t>
            </a:r>
            <a:r>
              <a:rPr lang="zh-CN" altLang="en-US"/>
              <a:t>是指存在</a:t>
            </a:r>
            <a:r>
              <a:rPr lang="en-US" altLang="zh-CN"/>
              <a:t>primary key</a:t>
            </a:r>
            <a:r>
              <a:rPr lang="zh-CN" altLang="en-US"/>
              <a:t>的文件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Dense index file </a:t>
            </a:r>
            <a:r>
              <a:rPr lang="zh-CN" altLang="en-US"/>
              <a:t>文件中的每一个</a:t>
            </a:r>
            <a:r>
              <a:rPr lang="en-US" altLang="zh-CN"/>
              <a:t>search key</a:t>
            </a:r>
            <a:r>
              <a:rPr lang="zh-CN" altLang="en-US"/>
              <a:t>都有一个对应的</a:t>
            </a:r>
            <a:r>
              <a:rPr lang="en-US" altLang="zh-CN"/>
              <a:t>index entry</a:t>
            </a:r>
            <a:r>
              <a:rPr lang="zh-CN" altLang="en-US"/>
              <a:t>，唯一的例外是当这个文件是</a:t>
            </a:r>
            <a:r>
              <a:rPr lang="en-US" altLang="zh-CN"/>
              <a:t>index-sequential file/clustering index</a:t>
            </a:r>
            <a:r>
              <a:rPr lang="zh-CN" altLang="en-US"/>
              <a:t>的时候，可以让</a:t>
            </a:r>
            <a:r>
              <a:rPr lang="en-US" altLang="zh-CN"/>
              <a:t>index entry</a:t>
            </a:r>
            <a:r>
              <a:rPr lang="zh-CN" altLang="en-US"/>
              <a:t>指向相同的</a:t>
            </a:r>
            <a:r>
              <a:rPr lang="en-US" altLang="zh-CN"/>
              <a:t>search keys</a:t>
            </a:r>
            <a:r>
              <a:rPr lang="zh-CN" altLang="en-US"/>
              <a:t>的第一个</a:t>
            </a:r>
            <a:endParaRPr lang="zh-CN" altLang="en-US"/>
          </a:p>
          <a:p>
            <a:r>
              <a:rPr lang="en-US" altLang="zh-CN"/>
              <a:t>Sparse index </a:t>
            </a:r>
            <a:r>
              <a:rPr lang="zh-CN" altLang="en-US"/>
              <a:t>只为搜索码的某些值建立索引，此时必须是</a:t>
            </a:r>
            <a:r>
              <a:rPr lang="en-US" altLang="zh-CN"/>
              <a:t>clustering index</a:t>
            </a:r>
            <a:r>
              <a:rPr lang="zh-CN" altLang="en-US"/>
              <a:t>，顺着这个索引找，可以确定一定范围内的数据，稀疏索引</a:t>
            </a:r>
            <a:r>
              <a:rPr lang="en-US" altLang="zh-CN"/>
              <a:t>+</a:t>
            </a:r>
            <a:r>
              <a:rPr lang="zh-CN" altLang="en-US"/>
              <a:t>排序的加速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BP tree </a:t>
            </a:r>
            <a:r>
              <a:rPr lang="zh-CN" altLang="en-US"/>
              <a:t>的定义其实在各家</a:t>
            </a:r>
            <a:r>
              <a:rPr lang="en-US" altLang="zh-CN"/>
              <a:t>PPT</a:t>
            </a:r>
            <a:r>
              <a:rPr lang="zh-CN" altLang="en-US"/>
              <a:t>里面都有不一样，更神奇的上一次期末考试一点</a:t>
            </a:r>
            <a:r>
              <a:rPr lang="en-US" altLang="zh-CN"/>
              <a:t>BP tree</a:t>
            </a:r>
            <a:r>
              <a:rPr lang="zh-CN" altLang="en-US"/>
              <a:t>都没考</a:t>
            </a:r>
            <a:r>
              <a:rPr lang="en-US" altLang="zh-CN"/>
              <a:t>...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LSM tree </a:t>
            </a:r>
            <a:r>
              <a:rPr lang="zh-CN" altLang="en-US"/>
              <a:t>主要和日志相关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这张图描述了数据库和数据库系统在计算机系统中的地位，数据库系统是现代大量上层应用的基础，现代的各种应用平台，不论是</a:t>
            </a:r>
            <a:r>
              <a:rPr lang="en-US" altLang="zh-CN"/>
              <a:t>Web</a:t>
            </a:r>
            <a:r>
              <a:rPr lang="zh-CN" altLang="en-US"/>
              <a:t>还是</a:t>
            </a:r>
            <a:r>
              <a:rPr lang="en-US" altLang="zh-CN"/>
              <a:t>App</a:t>
            </a:r>
            <a:r>
              <a:rPr lang="zh-CN" altLang="en-US"/>
              <a:t>，多数都是数据密集型应用</a:t>
            </a:r>
            <a:endParaRPr lang="zh-CN" altLang="en-US"/>
          </a:p>
          <a:p>
            <a:r>
              <a:rPr lang="zh-CN" altLang="en-US"/>
              <a:t>上图描述常见的应用和常见的数据库系统</a:t>
            </a:r>
            <a:endParaRPr lang="zh-CN" altLang="en-US"/>
          </a:p>
          <a:p>
            <a:r>
              <a:rPr lang="zh-CN" altLang="en-US"/>
              <a:t>当然这些国民级应用未必会使用这些常规的数据库系统，很有可能会自行定制相应的数据库系统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ZJU</a:t>
            </a:r>
            <a:r>
              <a:rPr lang="zh-CN" altLang="en-US"/>
              <a:t>的数据库课程会涉及这三个主要内容</a:t>
            </a:r>
            <a:endParaRPr lang="zh-CN" altLang="en-US"/>
          </a:p>
          <a:p>
            <a:r>
              <a:rPr lang="en-US" altLang="zh-CN"/>
              <a:t>- SQL </a:t>
            </a:r>
            <a:r>
              <a:rPr lang="zh-CN" altLang="en-US"/>
              <a:t>编写</a:t>
            </a:r>
            <a:r>
              <a:rPr lang="en-US" altLang="zh-CN"/>
              <a:t>SQL</a:t>
            </a:r>
            <a:r>
              <a:rPr lang="zh-CN" altLang="en-US"/>
              <a:t>语言来完成对于关系型数据库的增删查改，</a:t>
            </a:r>
            <a:r>
              <a:rPr lang="en-US" altLang="zh-CN"/>
              <a:t>SQL</a:t>
            </a:r>
            <a:r>
              <a:rPr lang="zh-CN" altLang="en-US"/>
              <a:t>是现代关系型数据库系统为我们提供的接口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数据库设计</a:t>
            </a:r>
            <a:r>
              <a:rPr lang="en-US" altLang="zh-CN"/>
              <a:t> </a:t>
            </a:r>
            <a:r>
              <a:rPr lang="zh-CN" altLang="en-US"/>
              <a:t>如何把现实的数据库存储需求转化为关系型数据库的表的设计，使得能够高效存储不冗余，并且能够高效地实现增删查改的需求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数据库系统的视线</a:t>
            </a:r>
            <a:r>
              <a:rPr lang="en-US" altLang="zh-CN"/>
              <a:t> </a:t>
            </a:r>
            <a:r>
              <a:rPr lang="zh-CN" altLang="en-US"/>
              <a:t>如何实现一个关系型的数据库系统，现代数据库系统内部的各种细节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首先是</a:t>
            </a:r>
            <a:r>
              <a:rPr lang="en-US" altLang="zh-CN"/>
              <a:t>SQL</a:t>
            </a:r>
            <a:r>
              <a:rPr lang="zh-CN" altLang="en-US"/>
              <a:t>语言，</a:t>
            </a:r>
            <a:r>
              <a:rPr lang="en-US" altLang="zh-CN"/>
              <a:t>SQL</a:t>
            </a:r>
            <a:r>
              <a:rPr lang="zh-CN" altLang="en-US"/>
              <a:t>可以细分为这三个部分</a:t>
            </a:r>
            <a:br>
              <a:rPr lang="zh-CN" altLang="en-US"/>
            </a:br>
            <a:br>
              <a:rPr lang="zh-CN" altLang="en-US"/>
            </a:br>
            <a:r>
              <a:rPr lang="en-US" altLang="zh-CN"/>
              <a:t>DDL </a:t>
            </a:r>
            <a:r>
              <a:rPr lang="zh-CN" altLang="en-US"/>
              <a:t>数据定义语言</a:t>
            </a:r>
            <a:r>
              <a:rPr lang="en-US" altLang="zh-CN"/>
              <a:t> </a:t>
            </a:r>
            <a:r>
              <a:rPr lang="zh-CN" altLang="en-US"/>
              <a:t>表的定义和定义的修改，数据完整性的设置</a:t>
            </a:r>
            <a:r>
              <a:rPr lang="en-US" altLang="zh-CN"/>
              <a:t> create, alter, drop </a:t>
            </a:r>
            <a:r>
              <a:rPr lang="zh-CN" altLang="en-US"/>
              <a:t>控制表的创建删除，以及表内属性的变化</a:t>
            </a:r>
            <a:endParaRPr lang="en-US" altLang="zh-CN"/>
          </a:p>
          <a:p>
            <a:r>
              <a:rPr lang="en-US" altLang="zh-CN"/>
              <a:t>DML </a:t>
            </a:r>
            <a:r>
              <a:rPr lang="zh-CN" altLang="en-US"/>
              <a:t>数据操作语言</a:t>
            </a:r>
            <a:r>
              <a:rPr lang="en-US" altLang="zh-CN"/>
              <a:t> </a:t>
            </a:r>
            <a:r>
              <a:rPr lang="zh-CN" altLang="en-US"/>
              <a:t>表内数据的增删查改</a:t>
            </a:r>
            <a:r>
              <a:rPr lang="en-US" altLang="zh-CN"/>
              <a:t> select, insert </a:t>
            </a:r>
            <a:endParaRPr lang="en-US" altLang="zh-CN"/>
          </a:p>
          <a:p>
            <a:r>
              <a:rPr lang="en-US" altLang="zh-CN"/>
              <a:t>DCL  </a:t>
            </a:r>
            <a:r>
              <a:rPr lang="zh-CN" altLang="en-US"/>
              <a:t>数据控制语言</a:t>
            </a:r>
            <a:r>
              <a:rPr lang="en-US" altLang="zh-CN"/>
              <a:t> </a:t>
            </a:r>
            <a:r>
              <a:rPr lang="zh-CN" altLang="en-US"/>
              <a:t>数据控制，数据权限的修改</a:t>
            </a:r>
            <a:r>
              <a:rPr lang="en-US" altLang="zh-CN"/>
              <a:t> Grant, revoke </a:t>
            </a:r>
            <a:r>
              <a:rPr lang="zh-CN" altLang="en-US"/>
              <a:t>对于权限的划分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这部分基本在期末考中不难，通过一些例题来掌握</a:t>
            </a:r>
            <a:r>
              <a:rPr lang="en-US" altLang="zh-CN"/>
              <a:t>SQL</a:t>
            </a:r>
            <a:r>
              <a:rPr lang="zh-CN" altLang="en-US"/>
              <a:t>的基础编写方法即可，而且达到相同目标的</a:t>
            </a:r>
            <a:r>
              <a:rPr lang="en-US" altLang="zh-CN"/>
              <a:t>SQL</a:t>
            </a:r>
            <a:r>
              <a:rPr lang="zh-CN" altLang="en-US"/>
              <a:t>往往有多种写法，因此往往不难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数据库设计这一部分是该课程中比较难的一部分，相比于</a:t>
            </a:r>
            <a:r>
              <a:rPr lang="en-US" altLang="zh-CN"/>
              <a:t>SQL</a:t>
            </a:r>
            <a:r>
              <a:rPr lang="zh-CN" altLang="en-US"/>
              <a:t>语句的所见即所得，我们能够迅速地验证这个做法是否是正确的</a:t>
            </a:r>
            <a:endParaRPr lang="zh-CN" altLang="en-US"/>
          </a:p>
          <a:p>
            <a:r>
              <a:rPr lang="zh-CN" altLang="en-US"/>
              <a:t>数据库设计的好与坏显得较为抽象</a:t>
            </a:r>
            <a:endParaRPr lang="zh-CN" altLang="en-US"/>
          </a:p>
          <a:p>
            <a:r>
              <a:rPr lang="zh-CN" altLang="en-US"/>
              <a:t>在这一部分中，我们要学会如何设计一个优质的数据库，根据设计的结果绘制</a:t>
            </a:r>
            <a:r>
              <a:rPr lang="en-US" altLang="zh-CN"/>
              <a:t>ER</a:t>
            </a:r>
            <a:r>
              <a:rPr lang="zh-CN" altLang="en-US"/>
              <a:t>图，并且分析该设计的好坏（通过各种范式来设计）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课程另一块大头是数据库系统的实现，这一部分难易差距比较大，难度主要集中在查询处理和查询优化这一块，这一块主要涉及一些比较抽象的并行算法（</a:t>
            </a:r>
            <a:r>
              <a:rPr lang="en-US" altLang="zh-CN"/>
              <a:t>Ads</a:t>
            </a:r>
            <a:r>
              <a:rPr lang="zh-CN" altLang="en-US"/>
              <a:t>死去的记忆开始攻击你）</a:t>
            </a:r>
            <a:endParaRPr lang="zh-CN" altLang="en-US"/>
          </a:p>
          <a:p>
            <a:r>
              <a:rPr lang="zh-CN" altLang="en-US"/>
              <a:t>其余部分倒是不难，只需要看懂课本上的例子，辅助以</a:t>
            </a:r>
            <a:r>
              <a:rPr lang="en-US" altLang="zh-CN"/>
              <a:t>A4</a:t>
            </a:r>
            <a:r>
              <a:rPr lang="zh-CN" altLang="en-US"/>
              <a:t>纸，基本都能拿下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7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9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数据库系统前瞻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by </a:t>
            </a:r>
            <a:r>
              <a:rPr lang="zh-CN" altLang="en-US"/>
              <a:t>赵育课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What is Database</a:t>
            </a:r>
            <a:br>
              <a:rPr lang="en-US" altLang="zh-CN"/>
            </a:br>
            <a:r>
              <a:rPr lang="en-US" altLang="zh-CN"/>
              <a:t>What is Database system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Manage System and File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332480" cy="4338955"/>
          </a:xfrm>
        </p:spPr>
        <p:txBody>
          <a:bodyPr/>
          <a:p>
            <a:r>
              <a:rPr lang="en-US" altLang="zh-CN"/>
              <a:t>Word and xxx.docx</a:t>
            </a:r>
            <a:endParaRPr lang="en-US" altLang="zh-CN"/>
          </a:p>
          <a:p>
            <a:r>
              <a:rPr lang="en-US" altLang="zh-CN"/>
              <a:t>Excel and xxx.xlsx</a:t>
            </a:r>
            <a:endParaRPr lang="en-US" altLang="zh-CN"/>
          </a:p>
          <a:p>
            <a:r>
              <a:rPr lang="en-US" altLang="zh-CN"/>
              <a:t>Typora and xxx.md</a:t>
            </a:r>
            <a:endParaRPr lang="en-US" altLang="zh-CN"/>
          </a:p>
          <a:p>
            <a:r>
              <a:rPr lang="en-US" altLang="zh-CN"/>
              <a:t>vscode and any file</a:t>
            </a:r>
            <a:endParaRPr lang="en-US" altLang="zh-CN"/>
          </a:p>
          <a:p>
            <a:r>
              <a:rPr lang="en-US" altLang="zh-CN"/>
              <a:t>DBMS and DB file</a:t>
            </a:r>
            <a:endParaRPr lang="en-US" altLang="zh-CN"/>
          </a:p>
          <a:p>
            <a:pPr lvl="1"/>
            <a:r>
              <a:rPr lang="en-US" altLang="zh-CN"/>
              <a:t>SQLite and xxx.db</a:t>
            </a:r>
            <a:endParaRPr lang="en-US" altLang="zh-CN"/>
          </a:p>
          <a:p>
            <a:pPr lvl="1"/>
            <a:r>
              <a:rPr lang="en-US" altLang="zh-CN"/>
              <a:t>MySQL and xxx.idb</a:t>
            </a: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7555" y="1350645"/>
            <a:ext cx="4416425" cy="3223895"/>
            <a:chOff x="7844" y="2699"/>
            <a:chExt cx="7707" cy="5522"/>
          </a:xfrm>
        </p:grpSpPr>
        <p:pic>
          <p:nvPicPr>
            <p:cNvPr id="6" name="图片 5" descr="images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44" y="2699"/>
              <a:ext cx="2776" cy="261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87" y="2699"/>
              <a:ext cx="2692" cy="2486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306" y="6158"/>
              <a:ext cx="1966" cy="197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11" y="5803"/>
              <a:ext cx="2641" cy="2418"/>
            </a:xfrm>
            <a:prstGeom prst="rect">
              <a:avLst/>
            </a:prstGeom>
          </p:spPr>
        </p:pic>
        <p:sp>
          <p:nvSpPr>
            <p:cNvPr id="10" name="左右箭头 9"/>
            <p:cNvSpPr/>
            <p:nvPr/>
          </p:nvSpPr>
          <p:spPr>
            <a:xfrm>
              <a:off x="10931" y="3814"/>
              <a:ext cx="1396" cy="639"/>
            </a:xfrm>
            <a:prstGeom prst="left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左右箭头 10"/>
            <p:cNvSpPr/>
            <p:nvPr/>
          </p:nvSpPr>
          <p:spPr>
            <a:xfrm>
              <a:off x="11131" y="6693"/>
              <a:ext cx="1396" cy="639"/>
            </a:xfrm>
            <a:prstGeom prst="left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" y="5017770"/>
            <a:ext cx="6807835" cy="16306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we need database and database system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4249420" cy="3404235"/>
          </a:xfrm>
        </p:spPr>
        <p:txBody>
          <a:bodyPr/>
          <a:p>
            <a:r>
              <a:rPr lang="en-US" altLang="zh-CN"/>
              <a:t>We need persistent storage</a:t>
            </a:r>
            <a:endParaRPr lang="en-US" altLang="zh-CN"/>
          </a:p>
          <a:p>
            <a:pPr lvl="1"/>
            <a:r>
              <a:rPr lang="en-US" altLang="zh-CN"/>
              <a:t>chat history</a:t>
            </a:r>
            <a:endParaRPr lang="en-US" altLang="zh-CN"/>
          </a:p>
          <a:p>
            <a:pPr lvl="1"/>
            <a:r>
              <a:rPr lang="en-US" altLang="zh-CN"/>
              <a:t>user information</a:t>
            </a:r>
            <a:endParaRPr lang="en-US" altLang="zh-CN"/>
          </a:p>
          <a:p>
            <a:pPr lvl="1"/>
            <a:r>
              <a:rPr lang="en-US" altLang="zh-CN"/>
              <a:t>product information</a:t>
            </a:r>
            <a:endParaRPr lang="en-US" altLang="zh-CN"/>
          </a:p>
          <a:p>
            <a:pPr lvl="1"/>
            <a:r>
              <a:rPr lang="en-US" altLang="zh-CN"/>
              <a:t>and so on</a:t>
            </a:r>
            <a:endParaRPr lang="en-US" altLang="zh-CN"/>
          </a:p>
          <a:p>
            <a:pPr lvl="0"/>
            <a:r>
              <a:rPr lang="en-US" altLang="zh-CN"/>
              <a:t>Let’s see an example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Our first database system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55" y="1685290"/>
            <a:ext cx="5721985" cy="4173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90" y="1685290"/>
            <a:ext cx="6004560" cy="41732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Iterate based on requirements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176520" cy="5232400"/>
          </a:xfrm>
        </p:spPr>
        <p:txBody>
          <a:bodyPr/>
          <a:p>
            <a:r>
              <a:rPr lang="en-US" altLang="zh-CN"/>
              <a:t>Update user data</a:t>
            </a:r>
            <a:endParaRPr lang="en-US" altLang="zh-CN"/>
          </a:p>
          <a:p>
            <a:r>
              <a:rPr lang="en-US" altLang="zh-CN"/>
              <a:t>Delete user data</a:t>
            </a:r>
            <a:endParaRPr lang="en-US" altLang="zh-CN"/>
          </a:p>
          <a:p>
            <a:r>
              <a:rPr lang="en-US" altLang="zh-CN"/>
              <a:t>Flexible select user data</a:t>
            </a:r>
            <a:endParaRPr lang="en-US" altLang="zh-CN"/>
          </a:p>
          <a:p>
            <a:pPr lvl="1"/>
            <a:r>
              <a:rPr lang="en-US" altLang="zh-CN" sz="1600"/>
              <a:t>We may want to find password back</a:t>
            </a:r>
            <a:endParaRPr lang="en-US" altLang="zh-CN" sz="1600"/>
          </a:p>
          <a:p>
            <a:pPr lvl="0"/>
            <a:r>
              <a:rPr lang="en-US" altLang="zh-CN"/>
              <a:t>Update storage structure</a:t>
            </a:r>
            <a:endParaRPr lang="en-US" altLang="zh-CN"/>
          </a:p>
          <a:p>
            <a:pPr lvl="1"/>
            <a:r>
              <a:rPr lang="en-US" altLang="zh-CN"/>
              <a:t>Store user's grades</a:t>
            </a:r>
            <a:endParaRPr lang="en-US" altLang="zh-CN"/>
          </a:p>
          <a:p>
            <a:pPr lvl="1"/>
            <a:r>
              <a:rPr lang="en-US" altLang="zh-CN"/>
              <a:t>Store user’s account</a:t>
            </a:r>
            <a:endParaRPr lang="en-US" altLang="zh-CN"/>
          </a:p>
          <a:p>
            <a:pPr lvl="1"/>
            <a:r>
              <a:rPr lang="en-US" altLang="zh-CN"/>
              <a:t>and so on</a:t>
            </a:r>
            <a:endParaRPr lang="en-US" altLang="zh-CN"/>
          </a:p>
          <a:p>
            <a:pPr lvl="0"/>
            <a:r>
              <a:rPr lang="en-US" altLang="zh-CN"/>
              <a:t>Speed up select / update speed</a:t>
            </a:r>
            <a:endParaRPr lang="en-US" altLang="zh-CN"/>
          </a:p>
          <a:p>
            <a:pPr lvl="0"/>
            <a:r>
              <a:rPr lang="en-US" altLang="zh-CN"/>
              <a:t>and so 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215" y="1724025"/>
            <a:ext cx="6108065" cy="39662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Iterate based on requirements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4106545" cy="4759325"/>
          </a:xfrm>
        </p:spPr>
        <p:txBody>
          <a:bodyPr/>
          <a:p>
            <a:r>
              <a:rPr lang="en-US" altLang="zh-CN"/>
              <a:t>Writing so much code for each app is a bit wasteful, maybe it can become more universal</a:t>
            </a:r>
            <a:endParaRPr lang="en-US" altLang="zh-CN"/>
          </a:p>
          <a:p>
            <a:r>
              <a:rPr lang="en-US" altLang="zh-CN"/>
              <a:t>Define the storage structure by yourself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2550" y="1490345"/>
            <a:ext cx="5800090" cy="4935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Need a separate software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6035675" cy="4759325"/>
          </a:xfrm>
        </p:spPr>
        <p:txBody>
          <a:bodyPr/>
          <a:p>
            <a:r>
              <a:rPr lang="en-US" altLang="zh-CN"/>
              <a:t>Our code become larger and versatiler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Each part has its own meaning</a:t>
            </a:r>
            <a:endParaRPr lang="en-US" altLang="zh-CN"/>
          </a:p>
          <a:p>
            <a:r>
              <a:rPr lang="en-US" altLang="zh-CN"/>
              <a:t>SQL is for generic interface for all kinds of apps</a:t>
            </a:r>
            <a:endParaRPr lang="en-US" altLang="zh-CN"/>
          </a:p>
          <a:p>
            <a:r>
              <a:rPr lang="en-US" altLang="zh-CN"/>
              <a:t>Query optimization is for speed up</a:t>
            </a:r>
            <a:endParaRPr lang="en-US" altLang="zh-CN"/>
          </a:p>
          <a:p>
            <a:r>
              <a:rPr lang="en-US" altLang="zh-CN"/>
              <a:t>Transaction is for concurrency control</a:t>
            </a:r>
            <a:endParaRPr lang="en-US" altLang="zh-CN"/>
          </a:p>
          <a:p>
            <a:r>
              <a:rPr lang="en-US" altLang="zh-CN"/>
              <a:t>Buffer pool is for speed up</a:t>
            </a:r>
            <a:endParaRPr lang="en-US" altLang="zh-CN"/>
          </a:p>
          <a:p>
            <a:r>
              <a:rPr lang="en-US" altLang="zh-CN"/>
              <a:t>Disk manager is for storage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4630" y="1878965"/>
            <a:ext cx="5332730" cy="3589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LibraryManagementSystem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805180"/>
          </a:xfrm>
        </p:spPr>
        <p:txBody>
          <a:bodyPr/>
          <a:p>
            <a:r>
              <a:rPr lang="en-US" altLang="zh-CN"/>
              <a:t>Frontend and Backend and database manegement system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" y="2400935"/>
            <a:ext cx="8731250" cy="36537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LibraryManagementSystem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870075"/>
          </a:xfrm>
        </p:spPr>
        <p:txBody>
          <a:bodyPr>
            <a:normAutofit fontScale="90000" lnSpcReduction="20000"/>
          </a:bodyPr>
          <a:p>
            <a:r>
              <a:rPr lang="en-US" altLang="zh-CN"/>
              <a:t>some tips</a:t>
            </a:r>
            <a:endParaRPr lang="en-US" altLang="zh-CN"/>
          </a:p>
          <a:p>
            <a:pPr lvl="1"/>
            <a:r>
              <a:rPr lang="en-US" altLang="zh-CN"/>
              <a:t>Please use IDEA</a:t>
            </a:r>
            <a:endParaRPr lang="en-US" altLang="zh-CN"/>
          </a:p>
          <a:p>
            <a:pPr lvl="1"/>
            <a:r>
              <a:rPr lang="en-US" altLang="zh-CN"/>
              <a:t>Learn Java —— CS61B is a good choice</a:t>
            </a:r>
            <a:endParaRPr lang="en-US" altLang="zh-CN"/>
          </a:p>
          <a:p>
            <a:pPr lvl="1"/>
            <a:r>
              <a:rPr lang="en-US" altLang="zh-CN"/>
              <a:t>https://docs.oracle.com/javase/tutorial/jdbc/basics/index.html</a:t>
            </a:r>
            <a:endParaRPr lang="en-US" altLang="zh-CN"/>
          </a:p>
          <a:p>
            <a:pPr lvl="1"/>
            <a:r>
              <a:rPr lang="en-US" altLang="zh-CN"/>
              <a:t>Deep Research</a:t>
            </a:r>
            <a:endParaRPr lang="en-US" altLang="zh-CN"/>
          </a:p>
          <a:p>
            <a:pPr lvl="0"/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3167380"/>
            <a:ext cx="6570345" cy="3527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980" y="4103370"/>
            <a:ext cx="4353560" cy="13233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LibraryManagementSystem with Bonus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" y="1452880"/>
            <a:ext cx="9411970" cy="49777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4692650"/>
            <a:ext cx="4504055" cy="2050415"/>
          </a:xfrm>
        </p:spPr>
        <p:txBody>
          <a:bodyPr/>
          <a:p>
            <a:r>
              <a:rPr lang="zh-CN" altLang="en-US"/>
              <a:t>朋辈辅学双周上课</a:t>
            </a:r>
            <a:endParaRPr lang="zh-CN" altLang="en-US"/>
          </a:p>
          <a:p>
            <a:pPr lvl="1"/>
            <a:r>
              <a:rPr lang="zh-CN" altLang="en-US"/>
              <a:t>一周线下上课</a:t>
            </a:r>
            <a:endParaRPr lang="zh-CN" altLang="en-US"/>
          </a:p>
          <a:p>
            <a:pPr lvl="1"/>
            <a:r>
              <a:rPr lang="zh-CN" altLang="en-US"/>
              <a:t>一周会给出知识笔记</a:t>
            </a:r>
            <a:r>
              <a:rPr lang="en-US" altLang="zh-CN"/>
              <a:t>+</a:t>
            </a:r>
            <a:r>
              <a:rPr lang="zh-CN" altLang="en-US"/>
              <a:t>例题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8330" y="1313815"/>
            <a:ext cx="2751455" cy="3378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课程分数构成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228600" lvl="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平时分数</a:t>
            </a: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50%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685800" lvl="2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签到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685800" lvl="2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小测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685800" lvl="2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Homework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685800" lvl="2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Lab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228600" indent="-22860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期末分数</a:t>
            </a: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50%</a:t>
            </a:r>
            <a:endParaRPr lang="en-US" altLang="zh-CN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6230" y="1125220"/>
            <a:ext cx="4309110" cy="4213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Web development                                                       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Learn to use AI</a:t>
            </a:r>
            <a:endParaRPr lang="en-US" altLang="zh-CN"/>
          </a:p>
          <a:p>
            <a:pPr lvl="1"/>
            <a:r>
              <a:rPr lang="en-US" altLang="zh-CN"/>
              <a:t>Cursor, windsurf, Cline, Trae, Copilot</a:t>
            </a:r>
            <a:endParaRPr lang="en-US" altLang="zh-CN"/>
          </a:p>
          <a:p>
            <a:pPr lvl="0"/>
            <a:r>
              <a:rPr lang="en-US" altLang="zh-CN"/>
              <a:t>https://weblab.mit.edu/schedule</a:t>
            </a:r>
            <a:endParaRPr lang="en-US" altLang="zh-CN"/>
          </a:p>
          <a:p>
            <a:pPr lvl="0"/>
            <a:r>
              <a:rPr lang="en-US" altLang="zh-CN"/>
              <a:t>https://developer.mozilla.org/en-US/</a:t>
            </a:r>
            <a:endParaRPr lang="en-US" altLang="zh-CN"/>
          </a:p>
          <a:p>
            <a:pPr lvl="0"/>
            <a:r>
              <a:rPr lang="en-US" altLang="zh-CN"/>
              <a:t>https://roadmap.sh/</a:t>
            </a:r>
            <a:endParaRPr lang="en-US" altLang="zh-CN"/>
          </a:p>
          <a:p>
            <a:pPr lvl="0"/>
            <a:r>
              <a:rPr lang="en-US" altLang="zh-CN"/>
              <a:t>Some advice</a:t>
            </a:r>
            <a:endParaRPr lang="en-US" altLang="zh-CN"/>
          </a:p>
          <a:p>
            <a:pPr lvl="1"/>
            <a:r>
              <a:rPr lang="en-US" altLang="zh-CN"/>
              <a:t>Post and option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DB Design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ER</a:t>
            </a:r>
            <a:r>
              <a:rPr lang="zh-CN" altLang="en-US"/>
              <a:t>图</a:t>
            </a:r>
            <a:r>
              <a:rPr lang="en-US" altLang="zh-CN"/>
              <a:t> </a:t>
            </a:r>
            <a:r>
              <a:rPr lang="zh-CN" altLang="en-US"/>
              <a:t>大题可能会考</a:t>
            </a:r>
            <a:endParaRPr lang="zh-CN" altLang="en-US"/>
          </a:p>
          <a:p>
            <a:r>
              <a:rPr lang="zh-CN" altLang="en-US"/>
              <a:t>各种范式</a:t>
            </a:r>
            <a:endParaRPr lang="zh-CN" altLang="en-US"/>
          </a:p>
          <a:p>
            <a:pPr lvl="1"/>
            <a:r>
              <a:rPr lang="zh-CN" altLang="en-US" sz="1600"/>
              <a:t>如何确定某个关系是否符合某些范式</a:t>
            </a:r>
            <a:endParaRPr lang="zh-CN" altLang="en-US"/>
          </a:p>
          <a:p>
            <a:r>
              <a:rPr lang="zh-CN" altLang="en-US"/>
              <a:t>函数依赖</a:t>
            </a:r>
            <a:endParaRPr lang="zh-CN" altLang="en-US"/>
          </a:p>
          <a:p>
            <a:r>
              <a:rPr lang="zh-CN" altLang="en-US"/>
              <a:t>闭包</a:t>
            </a:r>
            <a:endParaRPr lang="zh-CN" altLang="en-US"/>
          </a:p>
          <a:p>
            <a:r>
              <a:rPr lang="zh-CN" altLang="en-US">
                <a:sym typeface="+mn-ea"/>
              </a:rPr>
              <a:t>正则覆盖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MiniSQL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4734560"/>
          </a:xfrm>
        </p:spPr>
        <p:txBody>
          <a:bodyPr/>
          <a:p>
            <a:r>
              <a:rPr lang="en-US" altLang="zh-CN"/>
              <a:t>Environment Setup in vscode</a:t>
            </a:r>
            <a:endParaRPr lang="en-US" altLang="zh-CN"/>
          </a:p>
          <a:p>
            <a:r>
              <a:rPr lang="en-US" altLang="zh-CN"/>
              <a:t>Code Structure</a:t>
            </a:r>
            <a:endParaRPr lang="en-US" altLang="zh-CN"/>
          </a:p>
          <a:p>
            <a:r>
              <a:rPr lang="en-US" altLang="zh-CN"/>
              <a:t>Some Advice</a:t>
            </a:r>
            <a:endParaRPr lang="en-US" altLang="zh-CN"/>
          </a:p>
          <a:p>
            <a:pPr lvl="1"/>
            <a:r>
              <a:rPr lang="en-US" altLang="zh-CN" sz="1600"/>
              <a:t>Better cooperation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 descr="Minisq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6790" y="511810"/>
            <a:ext cx="4475480" cy="61982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Environment Setup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https://zhuanlan.zhihu.com/p/592802373?utm_campaign=shareopn&amp;utm_medium=social&amp;utm_psn=1773340991942217729&amp;utm_source=wechat_session</a:t>
            </a:r>
            <a:endParaRPr lang="en-US" altLang="zh-CN"/>
          </a:p>
          <a:p>
            <a:r>
              <a:rPr lang="en-US" altLang="zh-CN"/>
              <a:t>Download gcc, g++, cmake, clang</a:t>
            </a:r>
            <a:endParaRPr lang="en-US" altLang="zh-CN"/>
          </a:p>
          <a:p>
            <a:r>
              <a:rPr lang="en-US" altLang="zh-CN"/>
              <a:t>Install extension C/C++, clangd</a:t>
            </a:r>
            <a:endParaRPr lang="en-US" altLang="zh-CN"/>
          </a:p>
          <a:p>
            <a:r>
              <a:rPr lang="en-US" altLang="zh-CN"/>
              <a:t>Use vscode to build the project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Project Structure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792480"/>
          </a:xfrm>
        </p:spPr>
        <p:txBody>
          <a:bodyPr/>
          <a:p>
            <a:r>
              <a:rPr lang="en-US" altLang="zh-CN"/>
              <a:t>See the document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155" y="2024380"/>
            <a:ext cx="8458200" cy="44881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Project Structure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889000"/>
          </a:xfrm>
        </p:spPr>
        <p:txBody>
          <a:bodyPr/>
          <a:p>
            <a:r>
              <a:rPr lang="en-US" altLang="zh-CN"/>
              <a:t> Read main function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0" y="2379345"/>
            <a:ext cx="10264140" cy="40462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Project Structure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Read Execute engine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020" y="1940560"/>
            <a:ext cx="8314690" cy="4695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Project Structure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DBStroageEngine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160" y="1259840"/>
            <a:ext cx="8503920" cy="52197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Project Structure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From byte to see C++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2152650"/>
            <a:ext cx="7171690" cy="3531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0" y="2480945"/>
            <a:ext cx="6944995" cy="30060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Better Cooperation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https://zhuangyin8.github.io/cs-visualized-useful-git-commands/#toc-heading-1</a:t>
            </a:r>
            <a:endParaRPr lang="en-US" altLang="zh-CN"/>
          </a:p>
          <a:p>
            <a:r>
              <a:rPr lang="en-US" altLang="zh-CN"/>
              <a:t>Test</a:t>
            </a:r>
            <a:endParaRPr lang="en-US" altLang="zh-CN"/>
          </a:p>
          <a:p>
            <a:pPr lvl="1"/>
            <a:r>
              <a:rPr lang="en-US" altLang="zh-CN"/>
              <a:t>CI/CD</a:t>
            </a:r>
            <a:endParaRPr lang="en-US" altLang="zh-CN"/>
          </a:p>
          <a:p>
            <a:pPr lvl="1"/>
            <a:r>
              <a:rPr lang="en-US" altLang="zh-CN"/>
              <a:t>test driven program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7195" y="2388235"/>
            <a:ext cx="6659880" cy="37566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优质材料分享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https://note.hobbitqia.cc/DB/db1/#transaction-management </a:t>
            </a:r>
            <a:r>
              <a:rPr lang="zh-CN" altLang="en-US"/>
              <a:t>（图灵前辈的优质课程笔记）</a:t>
            </a:r>
            <a:endParaRPr lang="en-US" altLang="zh-CN"/>
          </a:p>
          <a:p>
            <a:r>
              <a:rPr lang="en-US" altLang="zh-CN"/>
              <a:t>https://cs186berkeley.net/notes/note1/ </a:t>
            </a:r>
            <a:r>
              <a:rPr lang="zh-CN" altLang="en-US"/>
              <a:t>（</a:t>
            </a:r>
            <a:r>
              <a:rPr lang="en-US" altLang="zh-CN"/>
              <a:t>UCB186</a:t>
            </a:r>
            <a:r>
              <a:rPr lang="zh-CN" altLang="en-US"/>
              <a:t>的数据库</a:t>
            </a:r>
            <a:r>
              <a:rPr lang="en-US" altLang="zh-CN"/>
              <a:t>slides</a:t>
            </a:r>
            <a:r>
              <a:rPr lang="zh-CN" altLang="en-US"/>
              <a:t>，适合喜欢看</a:t>
            </a:r>
            <a:r>
              <a:rPr lang="en-US" altLang="zh-CN"/>
              <a:t>notes</a:t>
            </a:r>
            <a:r>
              <a:rPr lang="zh-CN" altLang="en-US"/>
              <a:t>学习的同学）</a:t>
            </a:r>
            <a:endParaRPr lang="zh-CN" altLang="en-US"/>
          </a:p>
          <a:p>
            <a:r>
              <a:rPr lang="en-US" altLang="zh-CN"/>
              <a:t>https://www.bilibili.com/video/BV1Ex4y1p7bi?vd_source=281de763ba2f400039992d8b2a01a455&amp;p=2&amp;spm_id_from=333.788.videopod.sections</a:t>
            </a:r>
            <a:r>
              <a:rPr lang="zh-CN" altLang="en-US"/>
              <a:t> （</a:t>
            </a:r>
            <a:r>
              <a:rPr lang="en-US" altLang="zh-CN"/>
              <a:t>CMU15445</a:t>
            </a:r>
            <a:r>
              <a:rPr lang="zh-CN" altLang="en-US"/>
              <a:t>的视频，中英字幕版，适合喜欢看视频学习的同学）</a:t>
            </a:r>
            <a:endParaRPr lang="zh-CN" altLang="en-US"/>
          </a:p>
          <a:p>
            <a:r>
              <a:rPr lang="en-US" altLang="zh-CN"/>
              <a:t>https://dsf.berkeley.edu/papers/fntdb07-architecture.pdf</a:t>
            </a:r>
            <a:r>
              <a:rPr lang="zh-CN" altLang="en-US"/>
              <a:t> （</a:t>
            </a:r>
            <a:r>
              <a:rPr lang="en-US" altLang="zh-CN"/>
              <a:t>Architecture Of a Database System </a:t>
            </a:r>
            <a:r>
              <a:rPr lang="zh-CN" altLang="en-US"/>
              <a:t>论文，网上可以找到中文翻译）</a:t>
            </a:r>
            <a:endParaRPr lang="en-US" altLang="zh-CN"/>
          </a:p>
          <a:p>
            <a:r>
              <a:rPr lang="en-US" altLang="zh-CN"/>
              <a:t>https://zhuanlan.zhihu.com/p/421245296 </a:t>
            </a:r>
            <a:r>
              <a:rPr lang="zh-CN" altLang="en-US"/>
              <a:t>（关于《数据密集型应用系统设计》这本书的资料汇总，可以作为拓展阅读）</a:t>
            </a:r>
            <a:endParaRPr lang="en-US" altLang="zh-CN"/>
          </a:p>
          <a:p>
            <a:r>
              <a:rPr lang="en-US" altLang="zh-CN"/>
              <a:t>https://javaguide.cn/database/basis.html </a:t>
            </a:r>
            <a:r>
              <a:rPr lang="zh-CN" altLang="en-US"/>
              <a:t>（企业面试中和数据库相关的内容）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备考</a:t>
            </a:r>
            <a:r>
              <a:rPr lang="zh-CN" altLang="en-US"/>
              <a:t>建议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A4 </a:t>
            </a:r>
            <a:r>
              <a:rPr lang="zh-CN" altLang="en-US"/>
              <a:t>纸提前</a:t>
            </a:r>
            <a:r>
              <a:rPr lang="zh-CN" altLang="en-US"/>
              <a:t>规划</a:t>
            </a:r>
            <a:endParaRPr lang="zh-CN" altLang="en-US"/>
          </a:p>
          <a:p>
            <a:r>
              <a:rPr lang="zh-CN" altLang="en-US"/>
              <a:t>准备好人脉</a:t>
            </a:r>
            <a:r>
              <a:rPr lang="en-US" altLang="zh-CN"/>
              <a:t> or </a:t>
            </a:r>
            <a:r>
              <a:rPr lang="zh-CN" altLang="en-US"/>
              <a:t>智云</a:t>
            </a:r>
            <a:endParaRPr lang="zh-CN" altLang="en-US"/>
          </a:p>
          <a:p>
            <a:pPr lvl="1"/>
            <a:r>
              <a:rPr lang="zh-CN" altLang="en-US"/>
              <a:t>出卷老师的最后一节课都非常</a:t>
            </a:r>
            <a:r>
              <a:rPr lang="zh-CN" altLang="en-US"/>
              <a:t>重要</a:t>
            </a:r>
            <a:endParaRPr lang="zh-CN" altLang="en-US"/>
          </a:p>
          <a:p>
            <a:pPr lvl="1"/>
            <a:r>
              <a:rPr lang="zh-CN" altLang="en-US"/>
              <a:t>出卷老师班的</a:t>
            </a:r>
            <a:r>
              <a:rPr lang="en-US" altLang="zh-CN"/>
              <a:t>PPT</a:t>
            </a:r>
            <a:r>
              <a:rPr lang="zh-CN" altLang="en-US"/>
              <a:t>也更具有</a:t>
            </a:r>
            <a:r>
              <a:rPr lang="zh-CN" altLang="en-US"/>
              <a:t>参考性</a:t>
            </a:r>
            <a:endParaRPr lang="zh-CN" altLang="en-US"/>
          </a:p>
          <a:p>
            <a:pPr lvl="0"/>
            <a:r>
              <a:rPr lang="zh-CN" altLang="en-US"/>
              <a:t>题型：据说全部为</a:t>
            </a:r>
            <a:r>
              <a:rPr lang="zh-CN" altLang="en-US"/>
              <a:t>客观题</a:t>
            </a:r>
            <a:endParaRPr lang="zh-CN" altLang="en-US"/>
          </a:p>
          <a:p>
            <a:pPr lvl="1"/>
            <a:r>
              <a:rPr lang="zh-CN" altLang="en-US"/>
              <a:t>基本很难参考过去的，仅有去年的卷子有一定参考</a:t>
            </a:r>
            <a:r>
              <a:rPr lang="zh-CN" altLang="en-US"/>
              <a:t>价值</a:t>
            </a:r>
            <a:endParaRPr lang="zh-CN" altLang="en-US"/>
          </a:p>
          <a:p>
            <a:pPr lvl="1"/>
            <a:r>
              <a:rPr lang="zh-CN" altLang="en-US"/>
              <a:t>概念性的知识会更重要（课本很重要）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考点</a:t>
            </a:r>
            <a:r>
              <a:rPr lang="zh-CN" altLang="en-US"/>
              <a:t>总览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4986020" cy="4759325"/>
          </a:xfrm>
        </p:spPr>
        <p:txBody>
          <a:bodyPr/>
          <a:p>
            <a:r>
              <a:rPr lang="en-US" altLang="zh-CN"/>
              <a:t>SQL</a:t>
            </a:r>
            <a:endParaRPr lang="en-US" altLang="zh-CN"/>
          </a:p>
          <a:p>
            <a:r>
              <a:rPr lang="en-US" altLang="zh-CN"/>
              <a:t>ER </a:t>
            </a:r>
            <a:r>
              <a:rPr lang="zh-CN" altLang="en-US"/>
              <a:t>图和关系</a:t>
            </a:r>
            <a:r>
              <a:rPr lang="zh-CN" altLang="en-US"/>
              <a:t>模型</a:t>
            </a:r>
            <a:endParaRPr lang="zh-CN" altLang="en-US"/>
          </a:p>
          <a:p>
            <a:r>
              <a:rPr lang="zh-CN" altLang="en-US"/>
              <a:t>关系范式（正则，函数闭包，</a:t>
            </a:r>
            <a:r>
              <a:rPr lang="en-US" altLang="zh-CN"/>
              <a:t>NF</a:t>
            </a:r>
            <a:r>
              <a:rPr lang="zh-CN" altLang="en-US"/>
              <a:t>范式）</a:t>
            </a:r>
            <a:endParaRPr lang="zh-CN" altLang="en-US"/>
          </a:p>
          <a:p>
            <a:r>
              <a:rPr lang="zh-CN" altLang="en-US"/>
              <a:t>数据存储（物理存储，逻辑</a:t>
            </a:r>
            <a:r>
              <a:rPr lang="zh-CN" altLang="en-US"/>
              <a:t>存储）</a:t>
            </a:r>
            <a:endParaRPr lang="zh-CN" altLang="en-US"/>
          </a:p>
          <a:p>
            <a:r>
              <a:rPr lang="zh-CN" altLang="en-US"/>
              <a:t>索引</a:t>
            </a:r>
            <a:endParaRPr lang="zh-CN" altLang="en-US"/>
          </a:p>
          <a:p>
            <a:r>
              <a:rPr lang="zh-CN" altLang="en-US"/>
              <a:t>查询处理</a:t>
            </a:r>
            <a:r>
              <a:rPr lang="en-US" altLang="zh-CN"/>
              <a:t> </a:t>
            </a:r>
            <a:r>
              <a:rPr lang="zh-CN" altLang="en-US"/>
              <a:t>查询</a:t>
            </a:r>
            <a:r>
              <a:rPr lang="zh-CN" altLang="en-US"/>
              <a:t>优化</a:t>
            </a:r>
            <a:endParaRPr lang="zh-CN" altLang="en-US"/>
          </a:p>
          <a:p>
            <a:r>
              <a:rPr lang="zh-CN" altLang="en-US"/>
              <a:t>并发</a:t>
            </a:r>
            <a:r>
              <a:rPr lang="zh-CN" altLang="en-US"/>
              <a:t>控制</a:t>
            </a:r>
            <a:endParaRPr lang="zh-CN" altLang="en-US"/>
          </a:p>
          <a:p>
            <a:r>
              <a:rPr lang="zh-CN" altLang="en-US"/>
              <a:t>错误恢复</a:t>
            </a:r>
            <a:r>
              <a:rPr lang="zh-CN" altLang="en-US"/>
              <a:t>算法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基本概念</a:t>
            </a:r>
            <a:r>
              <a:rPr lang="en-US" altLang="zh-CN"/>
              <a:t> for </a:t>
            </a:r>
            <a:r>
              <a:rPr lang="zh-CN" altLang="en-US"/>
              <a:t>关系型数据库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table </a:t>
            </a:r>
            <a:r>
              <a:rPr lang="zh-CN" altLang="en-US"/>
              <a:t>表</a:t>
            </a:r>
            <a:endParaRPr lang="en-US" altLang="zh-CN"/>
          </a:p>
          <a:p>
            <a:r>
              <a:rPr lang="en-US" altLang="zh-CN"/>
              <a:t>tuple </a:t>
            </a:r>
            <a:r>
              <a:rPr lang="zh-CN" altLang="en-US"/>
              <a:t>行</a:t>
            </a:r>
            <a:endParaRPr lang="en-US" altLang="zh-CN"/>
          </a:p>
          <a:p>
            <a:r>
              <a:rPr lang="en-US" altLang="zh-CN"/>
              <a:t>attribute </a:t>
            </a:r>
            <a:r>
              <a:rPr lang="zh-CN" altLang="en-US"/>
              <a:t>列</a:t>
            </a:r>
            <a:endParaRPr lang="en-US" altLang="zh-CN"/>
          </a:p>
          <a:p>
            <a:r>
              <a:rPr lang="en-US" altLang="zh-CN"/>
              <a:t>domain </a:t>
            </a:r>
            <a:r>
              <a:rPr lang="zh-CN" altLang="en-US"/>
              <a:t>值域</a:t>
            </a:r>
            <a:endParaRPr lang="en-US" altLang="zh-CN"/>
          </a:p>
          <a:p>
            <a:r>
              <a:rPr lang="en-US" altLang="zh-CN"/>
              <a:t>relation </a:t>
            </a:r>
            <a:r>
              <a:rPr lang="zh-CN" altLang="en-US"/>
              <a:t>行</a:t>
            </a:r>
            <a:endParaRPr lang="en-US" altLang="zh-CN"/>
          </a:p>
          <a:p>
            <a:r>
              <a:rPr lang="en-US" altLang="zh-CN"/>
              <a:t>relationship </a:t>
            </a:r>
            <a:r>
              <a:rPr lang="zh-CN" altLang="en-US"/>
              <a:t>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0380" y="1490345"/>
            <a:ext cx="5099050" cy="16998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SQL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3365" y="208280"/>
            <a:ext cx="5755640" cy="1977390"/>
          </a:xfrm>
        </p:spPr>
        <p:txBody>
          <a:bodyPr>
            <a:normAutofit/>
          </a:bodyPr>
          <a:p>
            <a:r>
              <a:rPr lang="zh-CN" altLang="en-US"/>
              <a:t>客观题应该会比大题简单，但同时也</a:t>
            </a:r>
            <a:r>
              <a:rPr lang="zh-CN" altLang="en-US"/>
              <a:t>更严格</a:t>
            </a:r>
            <a:endParaRPr lang="zh-CN" altLang="en-US"/>
          </a:p>
          <a:p>
            <a:r>
              <a:rPr lang="zh-CN" altLang="en-US"/>
              <a:t>可以关注</a:t>
            </a:r>
            <a:r>
              <a:rPr lang="en-US" altLang="zh-CN"/>
              <a:t>DDL</a:t>
            </a:r>
            <a:r>
              <a:rPr lang="zh-CN" altLang="en-US"/>
              <a:t>和</a:t>
            </a:r>
            <a:r>
              <a:rPr lang="en-US" altLang="zh-CN"/>
              <a:t>DCL</a:t>
            </a:r>
            <a:r>
              <a:rPr lang="zh-CN" altLang="en-US"/>
              <a:t>这些不常见的</a:t>
            </a:r>
            <a:r>
              <a:rPr lang="zh-CN" altLang="en-US"/>
              <a:t>语句</a:t>
            </a:r>
            <a:endParaRPr lang="zh-CN" altLang="en-US"/>
          </a:p>
          <a:p>
            <a:r>
              <a:rPr lang="zh-CN" altLang="en-US"/>
              <a:t>关注一些细节的，比如完整性约束和</a:t>
            </a:r>
            <a:r>
              <a:rPr lang="zh-CN" altLang="en-US"/>
              <a:t>级联</a:t>
            </a:r>
            <a:endParaRPr lang="zh-CN" altLang="en-US"/>
          </a:p>
          <a:p>
            <a:r>
              <a:rPr lang="en-US" altLang="zh-CN"/>
              <a:t>NULL</a:t>
            </a:r>
            <a:r>
              <a:rPr lang="zh-CN" altLang="en-US"/>
              <a:t>的</a:t>
            </a:r>
            <a:r>
              <a:rPr lang="zh-CN" altLang="en-US"/>
              <a:t>问题</a:t>
            </a:r>
            <a:endParaRPr lang="zh-CN" altLang="en-US"/>
          </a:p>
        </p:txBody>
      </p:sp>
      <p:pic>
        <p:nvPicPr>
          <p:cNvPr id="4" name="图片 3" descr="SQ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42770"/>
            <a:ext cx="12192000" cy="4692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关系</a:t>
            </a:r>
            <a:r>
              <a:rPr lang="zh-CN" altLang="en-US"/>
              <a:t>代数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6535420" cy="4759325"/>
          </a:xfrm>
        </p:spPr>
        <p:txBody>
          <a:bodyPr/>
          <a:p>
            <a:r>
              <a:rPr lang="zh-CN" altLang="en-US"/>
              <a:t>基本操作，关系代数和</a:t>
            </a:r>
            <a:r>
              <a:rPr lang="en-US" altLang="zh-CN"/>
              <a:t>SQL</a:t>
            </a:r>
            <a:r>
              <a:rPr lang="zh-CN" altLang="en-US"/>
              <a:t>的对应关系</a:t>
            </a:r>
            <a:endParaRPr lang="en-US" altLang="zh-CN"/>
          </a:p>
          <a:p>
            <a:r>
              <a:rPr lang="en-US" altLang="zh-CN"/>
              <a:t>Select</a:t>
            </a:r>
            <a:endParaRPr lang="en-US" altLang="zh-CN"/>
          </a:p>
          <a:p>
            <a:r>
              <a:rPr lang="en-US" altLang="zh-CN"/>
              <a:t>Project</a:t>
            </a:r>
            <a:endParaRPr lang="en-US" altLang="zh-CN"/>
          </a:p>
          <a:p>
            <a:r>
              <a:rPr lang="en-US" altLang="zh-CN"/>
              <a:t>Union</a:t>
            </a:r>
            <a:endParaRPr lang="en-US" altLang="zh-CN"/>
          </a:p>
          <a:p>
            <a:r>
              <a:rPr lang="en-US" altLang="zh-CN"/>
              <a:t>se</a:t>
            </a:r>
            <a:r>
              <a:rPr lang="en-US" altLang="zh-CN"/>
              <a:t>t difference</a:t>
            </a:r>
            <a:endParaRPr lang="en-US" altLang="zh-CN"/>
          </a:p>
          <a:p>
            <a:r>
              <a:rPr lang="en-US" altLang="zh-CN"/>
              <a:t>Cartesian Produt</a:t>
            </a:r>
            <a:endParaRPr lang="en-US" altLang="zh-CN"/>
          </a:p>
          <a:p>
            <a:r>
              <a:rPr lang="en-US" altLang="zh-CN"/>
              <a:t>Rename</a:t>
            </a:r>
            <a:endParaRPr lang="en-US" altLang="zh-CN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5448300" y="1617345"/>
            <a:ext cx="3346450" cy="47593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完整性约束</a:t>
            </a:r>
            <a:endParaRPr lang="zh-CN" altLang="en-US"/>
          </a:p>
          <a:p>
            <a:r>
              <a:rPr lang="en-US" altLang="zh-CN"/>
              <a:t>super key</a:t>
            </a:r>
            <a:endParaRPr lang="en-US" altLang="zh-CN"/>
          </a:p>
          <a:p>
            <a:r>
              <a:rPr lang="en-US" altLang="zh-CN"/>
              <a:t>candidate key</a:t>
            </a:r>
            <a:endParaRPr lang="en-US" altLang="zh-CN"/>
          </a:p>
          <a:p>
            <a:r>
              <a:rPr lang="en-US" altLang="zh-CN"/>
              <a:t>primary key</a:t>
            </a:r>
            <a:endParaRPr lang="en-US" altLang="zh-CN"/>
          </a:p>
          <a:p>
            <a:r>
              <a:rPr lang="en-US" altLang="zh-CN"/>
              <a:t>foreign key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ER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ER</a:t>
            </a:r>
            <a:r>
              <a:rPr lang="zh-CN" altLang="en-US"/>
              <a:t>图和</a:t>
            </a:r>
            <a:r>
              <a:rPr lang="en-US" altLang="zh-CN"/>
              <a:t>SQL</a:t>
            </a:r>
            <a:r>
              <a:rPr lang="zh-CN" altLang="en-US"/>
              <a:t>同理，出成选择题应该会更简单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但需要注意</a:t>
            </a:r>
            <a:r>
              <a:rPr lang="zh-CN" altLang="en-US"/>
              <a:t>细节</a:t>
            </a:r>
            <a:endParaRPr lang="zh-CN" altLang="en-US"/>
          </a:p>
          <a:p>
            <a:pPr lvl="1"/>
            <a:r>
              <a:rPr lang="zh-CN" altLang="en-US"/>
              <a:t>单横线</a:t>
            </a:r>
            <a:r>
              <a:rPr lang="en-US" altLang="zh-CN"/>
              <a:t> </a:t>
            </a:r>
            <a:r>
              <a:rPr lang="zh-CN" altLang="en-US"/>
              <a:t>双横线</a:t>
            </a:r>
            <a:endParaRPr lang="zh-CN" altLang="en-US"/>
          </a:p>
          <a:p>
            <a:pPr lvl="1"/>
            <a:r>
              <a:rPr lang="zh-CN" altLang="en-US"/>
              <a:t>箭头</a:t>
            </a:r>
            <a:endParaRPr lang="zh-CN" altLang="en-US"/>
          </a:p>
          <a:p>
            <a:pPr lvl="1"/>
            <a:r>
              <a:rPr lang="zh-CN" altLang="en-US"/>
              <a:t>双线关系和单线</a:t>
            </a:r>
            <a:r>
              <a:rPr lang="zh-CN" altLang="en-US"/>
              <a:t>关系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6270" y="982345"/>
            <a:ext cx="5805805" cy="4893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关系</a:t>
            </a:r>
            <a:r>
              <a:rPr lang="zh-CN" altLang="en-US"/>
              <a:t>范式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4715510" cy="4759325"/>
          </a:xfrm>
        </p:spPr>
        <p:txBody>
          <a:bodyPr/>
          <a:p>
            <a:r>
              <a:rPr lang="zh-CN" altLang="en-US"/>
              <a:t>函数依赖</a:t>
            </a:r>
            <a:r>
              <a:rPr lang="en-US" altLang="zh-CN"/>
              <a:t> </a:t>
            </a:r>
            <a:r>
              <a:rPr lang="zh-CN" altLang="en-US"/>
              <a:t>（画图比较</a:t>
            </a:r>
            <a:r>
              <a:rPr lang="zh-CN" altLang="en-US"/>
              <a:t>重要）</a:t>
            </a:r>
            <a:endParaRPr lang="zh-CN" altLang="en-US"/>
          </a:p>
          <a:p>
            <a:r>
              <a:rPr lang="zh-CN" altLang="en-US"/>
              <a:t>属性</a:t>
            </a:r>
            <a:r>
              <a:rPr lang="zh-CN" altLang="en-US"/>
              <a:t>闭包</a:t>
            </a:r>
            <a:endParaRPr lang="zh-CN" altLang="en-US"/>
          </a:p>
          <a:p>
            <a:r>
              <a:rPr lang="zh-CN" altLang="en-US"/>
              <a:t>有损分解，</a:t>
            </a:r>
            <a:r>
              <a:rPr lang="zh-CN" altLang="en-US"/>
              <a:t>无损分解</a:t>
            </a:r>
            <a:endParaRPr lang="zh-CN" altLang="en-US"/>
          </a:p>
          <a:p>
            <a:r>
              <a:rPr lang="zh-CN" altLang="en-US"/>
              <a:t>正则</a:t>
            </a:r>
            <a:r>
              <a:rPr lang="zh-CN" altLang="en-US"/>
              <a:t>覆盖</a:t>
            </a:r>
            <a:endParaRPr lang="zh-CN" altLang="en-US"/>
          </a:p>
          <a:p>
            <a:r>
              <a:rPr lang="zh-CN" altLang="en-US"/>
              <a:t>第一范式：所有属性均为</a:t>
            </a:r>
            <a:r>
              <a:rPr lang="en-US" altLang="zh-CN"/>
              <a:t>atomic</a:t>
            </a:r>
            <a:endParaRPr lang="en-US" altLang="zh-CN"/>
          </a:p>
          <a:p>
            <a:r>
              <a:rPr lang="en-US" altLang="zh-CN"/>
              <a:t>BC</a:t>
            </a:r>
            <a:r>
              <a:rPr lang="zh-CN" altLang="en-US"/>
              <a:t>范式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范式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DBMS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需求</a:t>
            </a:r>
            <a:r>
              <a:rPr lang="en-US" altLang="zh-CN"/>
              <a:t> - </a:t>
            </a:r>
            <a:r>
              <a:rPr lang="zh-CN" altLang="en-US"/>
              <a:t>概念</a:t>
            </a:r>
            <a:r>
              <a:rPr lang="en-US" altLang="zh-CN"/>
              <a:t> - </a:t>
            </a:r>
            <a:r>
              <a:rPr lang="zh-CN" altLang="en-US"/>
              <a:t>实现</a:t>
            </a:r>
            <a:endParaRPr lang="en-US" altLang="zh-CN"/>
          </a:p>
          <a:p>
            <a:r>
              <a:rPr lang="en-US" altLang="zh-CN"/>
              <a:t>Physical storage</a:t>
            </a:r>
            <a:endParaRPr lang="en-US" altLang="zh-CN"/>
          </a:p>
          <a:p>
            <a:r>
              <a:rPr lang="en-US" altLang="zh-CN"/>
              <a:t>Data stucture storage</a:t>
            </a:r>
            <a:endParaRPr lang="en-US" altLang="zh-CN"/>
          </a:p>
          <a:p>
            <a:r>
              <a:rPr lang="en-US" altLang="zh-CN"/>
              <a:t>Index</a:t>
            </a:r>
            <a:endParaRPr lang="en-US" altLang="zh-CN"/>
          </a:p>
          <a:p>
            <a:r>
              <a:rPr lang="en-US" altLang="zh-CN"/>
              <a:t>Query Processing</a:t>
            </a:r>
            <a:endParaRPr lang="en-US" altLang="zh-CN"/>
          </a:p>
          <a:p>
            <a:r>
              <a:rPr lang="en-US" altLang="zh-CN"/>
              <a:t>Query Optimization</a:t>
            </a:r>
            <a:endParaRPr lang="en-US" altLang="zh-CN"/>
          </a:p>
          <a:p>
            <a:r>
              <a:rPr lang="en-US" altLang="zh-CN"/>
              <a:t>Transactions</a:t>
            </a:r>
            <a:endParaRPr lang="en-US" altLang="zh-CN"/>
          </a:p>
          <a:p>
            <a:r>
              <a:rPr lang="en-US" altLang="zh-CN"/>
              <a:t>Conncurrency Control</a:t>
            </a:r>
            <a:endParaRPr lang="en-US" altLang="zh-CN"/>
          </a:p>
          <a:p>
            <a:r>
              <a:rPr lang="en-US" altLang="zh-CN"/>
              <a:t>Recovery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1260" y="1313815"/>
            <a:ext cx="6014720" cy="4048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Physical Storage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4378960"/>
          </a:xfrm>
        </p:spPr>
        <p:txBody>
          <a:bodyPr>
            <a:normAutofit/>
          </a:bodyPr>
          <a:p>
            <a:r>
              <a:rPr lang="zh-CN" altLang="en-US"/>
              <a:t>这一部分讲的是数据的物理存储，也即数据库里的数据存储在什么样的物理介质上</a:t>
            </a:r>
            <a:endParaRPr lang="zh-CN" altLang="en-US"/>
          </a:p>
          <a:p>
            <a:r>
              <a:rPr lang="zh-CN" altLang="en-US"/>
              <a:t>考点</a:t>
            </a:r>
            <a:r>
              <a:rPr lang="en-US" altLang="zh-CN"/>
              <a:t>1: volatile storage and non-volatile storage</a:t>
            </a:r>
            <a:endParaRPr lang="en-US" altLang="zh-CN"/>
          </a:p>
          <a:p>
            <a:r>
              <a:rPr lang="zh-CN" altLang="en-US"/>
              <a:t>考点</a:t>
            </a:r>
            <a:r>
              <a:rPr lang="en-US" altLang="zh-CN"/>
              <a:t>2: </a:t>
            </a:r>
            <a:r>
              <a:rPr lang="zh-CN" altLang="en-US"/>
              <a:t>多层</a:t>
            </a:r>
            <a:r>
              <a:rPr lang="en-US" altLang="zh-CN"/>
              <a:t>memory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考点</a:t>
            </a:r>
            <a:r>
              <a:rPr lang="en-US" altLang="zh-CN"/>
              <a:t>3: Magnetic Disks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" y="3044190"/>
            <a:ext cx="8949055" cy="16998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Physical Storage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考点</a:t>
            </a:r>
            <a:r>
              <a:rPr lang="en-US" altLang="zh-CN">
                <a:sym typeface="+mn-ea"/>
              </a:rPr>
              <a:t>3: Magnetic Disks</a:t>
            </a:r>
            <a:endParaRPr lang="en-US" altLang="zh-CN"/>
          </a:p>
          <a:p>
            <a:pPr lvl="1"/>
            <a:r>
              <a:rPr lang="zh-CN" altLang="en-US"/>
              <a:t>了解磁盘的结构</a:t>
            </a:r>
            <a:endParaRPr lang="zh-CN" altLang="en-US"/>
          </a:p>
          <a:p>
            <a:pPr lvl="1"/>
            <a:r>
              <a:rPr lang="zh-CN" altLang="en-US"/>
              <a:t>磁盘性能评价的指标</a:t>
            </a:r>
            <a:endParaRPr lang="zh-CN" altLang="en-US"/>
          </a:p>
          <a:p>
            <a:pPr lvl="1"/>
            <a:r>
              <a:rPr lang="zh-CN" altLang="en-US"/>
              <a:t>磁盘性能的优化</a:t>
            </a:r>
            <a:endParaRPr lang="zh-CN" altLang="en-US"/>
          </a:p>
          <a:p>
            <a:pPr lvl="0"/>
            <a:r>
              <a:rPr lang="zh-CN" altLang="en-US" sz="1800"/>
              <a:t>考点</a:t>
            </a:r>
            <a:r>
              <a:rPr lang="en-US" altLang="zh-CN" sz="1800"/>
              <a:t>4: </a:t>
            </a:r>
            <a:r>
              <a:rPr lang="zh-CN" altLang="en-US" sz="1800"/>
              <a:t>其他的</a:t>
            </a:r>
            <a:r>
              <a:rPr lang="en-US" altLang="zh-CN" sz="1800"/>
              <a:t>Memory</a:t>
            </a:r>
            <a:endParaRPr lang="en-US" altLang="zh-CN" sz="1800"/>
          </a:p>
          <a:p>
            <a:pPr lvl="1"/>
            <a:r>
              <a:rPr lang="en-US" altLang="zh-CN" sz="1600"/>
              <a:t>NAND</a:t>
            </a:r>
            <a:endParaRPr lang="en-US" altLang="zh-CN" sz="1600"/>
          </a:p>
          <a:p>
            <a:pPr lvl="1"/>
            <a:r>
              <a:rPr lang="en-US" altLang="zh-CN" sz="1600"/>
              <a:t>SSD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725" y="1313815"/>
            <a:ext cx="7399020" cy="5059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数据库系统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21740" y="2503805"/>
            <a:ext cx="4659630" cy="2185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相关联的知识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并发控制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分布式管理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后端开发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6" name="内容占位符 5" descr="DBM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61455" y="372110"/>
            <a:ext cx="3931920" cy="61137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Data stucture storage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这部分讲实际的数据在物理介质中是如何编排的</a:t>
            </a:r>
            <a:endParaRPr lang="zh-CN" altLang="en-US"/>
          </a:p>
          <a:p>
            <a:r>
              <a:rPr lang="zh-CN" altLang="en-US"/>
              <a:t>考点</a:t>
            </a:r>
            <a:r>
              <a:rPr lang="en-US" altLang="zh-CN"/>
              <a:t>1: Record storage</a:t>
            </a:r>
            <a:endParaRPr lang="en-US" altLang="zh-CN"/>
          </a:p>
          <a:p>
            <a:pPr lvl="1"/>
            <a:r>
              <a:rPr lang="en-US" altLang="zh-CN"/>
              <a:t>Fixed length storage</a:t>
            </a:r>
            <a:endParaRPr lang="en-US" altLang="zh-CN"/>
          </a:p>
          <a:p>
            <a:pPr lvl="1"/>
            <a:r>
              <a:rPr lang="en-US" altLang="zh-CN"/>
              <a:t>variable length storage</a:t>
            </a:r>
            <a:endParaRPr lang="en-US" altLang="zh-CN"/>
          </a:p>
          <a:p>
            <a:pPr lvl="0"/>
            <a:r>
              <a:rPr lang="zh-CN" altLang="en-US"/>
              <a:t>考点</a:t>
            </a:r>
            <a:r>
              <a:rPr lang="en-US" altLang="zh-CN"/>
              <a:t>2: file organization </a:t>
            </a:r>
            <a:r>
              <a:rPr lang="zh-CN" altLang="en-US"/>
              <a:t>掌握特点，优势和劣势</a:t>
            </a:r>
            <a:endParaRPr lang="en-US" altLang="zh-CN"/>
          </a:p>
          <a:p>
            <a:pPr lvl="1"/>
            <a:r>
              <a:rPr lang="en-US" altLang="zh-CN"/>
              <a:t>Heap file organization</a:t>
            </a:r>
            <a:endParaRPr lang="en-US" altLang="zh-CN"/>
          </a:p>
          <a:p>
            <a:pPr lvl="1"/>
            <a:r>
              <a:rPr lang="en-US" altLang="zh-CN"/>
              <a:t>Sequential File Organization</a:t>
            </a:r>
            <a:endParaRPr lang="en-US" altLang="zh-CN"/>
          </a:p>
          <a:p>
            <a:pPr lvl="1"/>
            <a:r>
              <a:rPr lang="en-US" altLang="zh-CN"/>
              <a:t>Multitable Clustering File Organization</a:t>
            </a:r>
            <a:endParaRPr lang="en-US" altLang="zh-CN"/>
          </a:p>
          <a:p>
            <a:pPr lvl="1"/>
            <a:r>
              <a:rPr lang="en-US" altLang="zh-CN"/>
              <a:t>Table Partitioning</a:t>
            </a:r>
            <a:endParaRPr lang="en-US" altLang="zh-CN"/>
          </a:p>
          <a:p>
            <a:pPr lvl="1"/>
            <a:r>
              <a:rPr lang="en-US" altLang="zh-CN"/>
              <a:t>data dictionary storage</a:t>
            </a:r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2355" y="1729105"/>
            <a:ext cx="5844540" cy="1508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95" y="3429000"/>
            <a:ext cx="5562600" cy="31546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Data structure storage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821180"/>
          </a:xfrm>
        </p:spPr>
        <p:txBody>
          <a:bodyPr>
            <a:normAutofit lnSpcReduction="20000"/>
          </a:bodyPr>
          <a:p>
            <a:r>
              <a:rPr lang="zh-CN" altLang="en-US"/>
              <a:t>考点</a:t>
            </a:r>
            <a:r>
              <a:rPr lang="en-US" altLang="zh-CN"/>
              <a:t>3: Buffer control</a:t>
            </a:r>
            <a:endParaRPr lang="en-US" altLang="zh-CN"/>
          </a:p>
          <a:p>
            <a:pPr lvl="1"/>
            <a:r>
              <a:rPr lang="en-US" altLang="zh-CN"/>
              <a:t>Buffer control workflow:</a:t>
            </a:r>
            <a:br>
              <a:rPr lang="en-US" altLang="zh-CN"/>
            </a:br>
            <a:r>
              <a:rPr lang="zh-CN" altLang="en-US"/>
              <a:t>当程序发出对一个</a:t>
            </a:r>
            <a:r>
              <a:rPr lang="en-US" altLang="zh-CN"/>
              <a:t>page / block </a:t>
            </a:r>
            <a:r>
              <a:rPr lang="zh-CN" altLang="en-US"/>
              <a:t>的请求后会发生什么</a:t>
            </a:r>
            <a:endParaRPr lang="zh-CN" altLang="en-US"/>
          </a:p>
          <a:p>
            <a:pPr lvl="1"/>
            <a:r>
              <a:rPr lang="en-US" altLang="zh-CN"/>
              <a:t>Buffer algorithms</a:t>
            </a:r>
            <a:endParaRPr lang="en-US" altLang="zh-CN"/>
          </a:p>
          <a:p>
            <a:pPr lvl="0"/>
            <a:r>
              <a:rPr lang="zh-CN" altLang="en-US"/>
              <a:t>考点</a:t>
            </a:r>
            <a:r>
              <a:rPr lang="en-US" altLang="zh-CN"/>
              <a:t>4: Columnar Representation</a:t>
            </a:r>
            <a:endParaRPr lang="en-US" altLang="zh-CN"/>
          </a:p>
        </p:txBody>
      </p:sp>
      <p:pic>
        <p:nvPicPr>
          <p:cNvPr id="4" name="图片 3" descr="mermaid-2025510 1949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8665" y="707390"/>
            <a:ext cx="2912745" cy="5641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5" y="3528695"/>
            <a:ext cx="6118860" cy="28422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Index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551170"/>
          </a:xfrm>
        </p:spPr>
        <p:txBody>
          <a:bodyPr>
            <a:normAutofit lnSpcReduction="10000"/>
          </a:bodyPr>
          <a:p>
            <a:r>
              <a:rPr lang="zh-CN" altLang="en-US"/>
              <a:t>索引是一种以空间换时间的做法，对于一个查询较为频繁的数据库表，存储一些额外信息，加速查询</a:t>
            </a:r>
            <a:endParaRPr lang="zh-CN" altLang="en-US"/>
          </a:p>
          <a:p>
            <a:r>
              <a:rPr lang="zh-CN" altLang="en-US"/>
              <a:t>考点</a:t>
            </a:r>
            <a:r>
              <a:rPr lang="en-US" altLang="zh-CN"/>
              <a:t>1: </a:t>
            </a:r>
            <a:r>
              <a:rPr lang="zh-CN" altLang="en-US"/>
              <a:t>基础概念</a:t>
            </a:r>
            <a:r>
              <a:rPr lang="en-US" altLang="zh-CN"/>
              <a:t> search key</a:t>
            </a:r>
            <a:endParaRPr lang="en-US" altLang="zh-CN"/>
          </a:p>
          <a:p>
            <a:r>
              <a:rPr lang="zh-CN" altLang="en-US"/>
              <a:t>考点</a:t>
            </a:r>
            <a:r>
              <a:rPr lang="en-US" altLang="zh-CN"/>
              <a:t>2: </a:t>
            </a:r>
            <a:r>
              <a:rPr lang="zh-CN" altLang="en-US"/>
              <a:t>评价指标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3303270"/>
            <a:ext cx="5052060" cy="19735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Index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800">
                <a:sym typeface="+mn-ea"/>
              </a:rPr>
              <a:t>考点</a:t>
            </a:r>
            <a:r>
              <a:rPr lang="en-US" altLang="zh-CN" sz="1800">
                <a:sym typeface="+mn-ea"/>
              </a:rPr>
              <a:t>3: Ordered Indices</a:t>
            </a:r>
            <a:endParaRPr lang="en-US" altLang="zh-CN" sz="1800"/>
          </a:p>
          <a:p>
            <a:pPr lvl="1"/>
            <a:r>
              <a:rPr lang="en-US" altLang="zh-CN" sz="1800">
                <a:sym typeface="+mn-ea"/>
              </a:rPr>
              <a:t>primary index / clustering index</a:t>
            </a:r>
            <a:endParaRPr lang="en-US" altLang="zh-CN" sz="1800"/>
          </a:p>
          <a:p>
            <a:pPr lvl="1"/>
            <a:r>
              <a:rPr lang="en-US" altLang="zh-CN" sz="1800">
                <a:sym typeface="+mn-ea"/>
              </a:rPr>
              <a:t>secondary key / nonclustering index</a:t>
            </a:r>
            <a:endParaRPr lang="en-US" altLang="zh-CN" sz="1800">
              <a:sym typeface="+mn-ea"/>
            </a:endParaRPr>
          </a:p>
          <a:p>
            <a:pPr lvl="1"/>
            <a:r>
              <a:rPr lang="en-US" altLang="zh-CN"/>
              <a:t>Dense index</a:t>
            </a:r>
            <a:endParaRPr lang="en-US" altLang="zh-CN"/>
          </a:p>
          <a:p>
            <a:pPr lvl="1"/>
            <a:r>
              <a:rPr lang="en-US" altLang="zh-CN"/>
              <a:t>Sparse index</a:t>
            </a:r>
            <a:endParaRPr lang="en-US" altLang="zh-CN"/>
          </a:p>
          <a:p>
            <a:pPr lvl="1"/>
            <a:r>
              <a:rPr lang="en-US" altLang="zh-CN"/>
              <a:t>Multilevel Index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1380" y="3550285"/>
            <a:ext cx="6103620" cy="3665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380" y="135890"/>
            <a:ext cx="5937885" cy="38995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Index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考点</a:t>
            </a:r>
            <a:r>
              <a:rPr lang="en-US" altLang="zh-CN"/>
              <a:t>4: BP tree index</a:t>
            </a:r>
            <a:endParaRPr lang="en-US" altLang="zh-CN"/>
          </a:p>
          <a:p>
            <a:pPr lvl="1"/>
            <a:r>
              <a:rPr lang="en-US" altLang="zh-CN"/>
              <a:t>Bulk Loading, Bottom-Up Build</a:t>
            </a:r>
            <a:endParaRPr lang="en-US" altLang="zh-CN"/>
          </a:p>
          <a:p>
            <a:pPr lvl="0"/>
            <a:r>
              <a:rPr lang="zh-CN" altLang="en-US"/>
              <a:t>考点</a:t>
            </a:r>
            <a:r>
              <a:rPr lang="en-US" altLang="zh-CN"/>
              <a:t>5: Indexing on Flash</a:t>
            </a:r>
            <a:endParaRPr lang="en-US" altLang="zh-CN"/>
          </a:p>
          <a:p>
            <a:pPr lvl="0"/>
            <a:r>
              <a:rPr lang="zh-CN" altLang="en-US"/>
              <a:t>考点</a:t>
            </a:r>
            <a:r>
              <a:rPr lang="en-US" altLang="zh-CN"/>
              <a:t>6: LSM-Tree</a:t>
            </a:r>
            <a:endParaRPr lang="en-US" altLang="zh-CN"/>
          </a:p>
          <a:p>
            <a:pPr lvl="0"/>
            <a:r>
              <a:rPr lang="zh-CN" altLang="en-US"/>
              <a:t>考点</a:t>
            </a:r>
            <a:r>
              <a:rPr lang="en-US" altLang="zh-CN"/>
              <a:t>7: bitmap index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4080" y="250190"/>
            <a:ext cx="6873240" cy="3116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780" y="3018790"/>
            <a:ext cx="3838575" cy="3695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Query Process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这一块讲的是查询处理的一些性能计算</a:t>
            </a:r>
            <a:endParaRPr lang="zh-CN" altLang="en-US"/>
          </a:p>
          <a:p>
            <a:r>
              <a:rPr lang="zh-CN" altLang="en-US"/>
              <a:t>一般题目会给出</a:t>
            </a:r>
            <a:r>
              <a:rPr lang="en-US" altLang="zh-CN"/>
              <a:t>Ts </a:t>
            </a:r>
            <a:r>
              <a:rPr lang="zh-CN" altLang="en-US"/>
              <a:t>和</a:t>
            </a:r>
            <a:r>
              <a:rPr lang="en-US" altLang="zh-CN"/>
              <a:t> Tt </a:t>
            </a:r>
            <a:r>
              <a:rPr lang="zh-CN" altLang="en-US"/>
              <a:t>也就是寻道时间</a:t>
            </a:r>
            <a:r>
              <a:rPr lang="en-US" altLang="zh-CN"/>
              <a:t>seek time</a:t>
            </a:r>
            <a:r>
              <a:rPr lang="zh-CN" altLang="en-US"/>
              <a:t>和传输时间</a:t>
            </a:r>
            <a:r>
              <a:rPr lang="en-US" altLang="zh-CN"/>
              <a:t>transfer time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745" y="4114165"/>
            <a:ext cx="3024505" cy="674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10" y="2507615"/>
            <a:ext cx="7561580" cy="41471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Query Process: Join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嵌套循环</a:t>
            </a:r>
            <a:r>
              <a:rPr lang="zh-CN" altLang="en-US"/>
              <a:t>链接</a:t>
            </a:r>
            <a:endParaRPr lang="zh-CN" altLang="en-US"/>
          </a:p>
          <a:p>
            <a:r>
              <a:rPr lang="zh-CN" altLang="en-US"/>
              <a:t>块嵌套循环</a:t>
            </a:r>
            <a:r>
              <a:rPr lang="zh-CN" altLang="en-US"/>
              <a:t>链接</a:t>
            </a:r>
            <a:endParaRPr lang="zh-CN" altLang="en-US"/>
          </a:p>
          <a:p>
            <a:r>
              <a:rPr lang="zh-CN" altLang="en-US"/>
              <a:t>索引嵌套循环</a:t>
            </a:r>
            <a:r>
              <a:rPr lang="zh-CN" altLang="en-US"/>
              <a:t>链接</a:t>
            </a:r>
            <a:endParaRPr lang="zh-CN" altLang="en-US"/>
          </a:p>
          <a:p>
            <a:r>
              <a:rPr lang="zh-CN" altLang="en-US"/>
              <a:t>排序归并</a:t>
            </a:r>
            <a:r>
              <a:rPr lang="zh-CN" altLang="en-US"/>
              <a:t>链接</a:t>
            </a:r>
            <a:endParaRPr lang="zh-CN" altLang="en-US"/>
          </a:p>
          <a:p>
            <a:r>
              <a:rPr lang="en-US" altLang="zh-CN"/>
              <a:t>Hash </a:t>
            </a:r>
            <a:r>
              <a:rPr lang="zh-CN" altLang="en-US"/>
              <a:t>链接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9615" y="1626870"/>
            <a:ext cx="4714875" cy="1685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90" y="3869055"/>
            <a:ext cx="3667125" cy="1838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查询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018665" cy="1125220"/>
          </a:xfrm>
        </p:spPr>
        <p:txBody>
          <a:bodyPr/>
          <a:p>
            <a:r>
              <a:rPr lang="zh-CN" altLang="en-US"/>
              <a:t>等价</a:t>
            </a:r>
            <a:r>
              <a:rPr lang="zh-CN" altLang="en-US"/>
              <a:t>规则</a:t>
            </a:r>
            <a:endParaRPr lang="zh-CN" altLang="en-US"/>
          </a:p>
          <a:p>
            <a:r>
              <a:rPr lang="zh-CN" altLang="en-US"/>
              <a:t>成本</a:t>
            </a:r>
            <a:r>
              <a:rPr lang="zh-CN" altLang="en-US"/>
              <a:t>估计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5370" y="393065"/>
            <a:ext cx="7981950" cy="4010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4566920"/>
            <a:ext cx="8549640" cy="20250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并发</a:t>
            </a:r>
            <a:r>
              <a:rPr lang="zh-CN" altLang="en-US"/>
              <a:t>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ACID</a:t>
            </a:r>
            <a:r>
              <a:rPr lang="zh-CN" altLang="en-US"/>
              <a:t>性质</a:t>
            </a:r>
            <a:endParaRPr lang="zh-CN" altLang="en-US"/>
          </a:p>
          <a:p>
            <a:r>
              <a:rPr lang="zh-CN" altLang="en-US"/>
              <a:t>并发控制</a:t>
            </a:r>
            <a:r>
              <a:rPr lang="zh-CN" altLang="en-US"/>
              <a:t>对应</a:t>
            </a:r>
            <a:endParaRPr lang="zh-CN" altLang="en-US"/>
          </a:p>
          <a:p>
            <a:pPr lvl="1"/>
            <a:r>
              <a:rPr lang="en-US" altLang="zh-CN"/>
              <a:t>consistency </a:t>
            </a:r>
            <a:endParaRPr lang="zh-CN" altLang="en-US" sz="1600"/>
          </a:p>
          <a:p>
            <a:pPr lvl="1"/>
            <a:r>
              <a:rPr lang="en-US" altLang="zh-CN"/>
              <a:t>Isolation </a:t>
            </a:r>
            <a:endParaRPr lang="en-US" altLang="zh-CN"/>
          </a:p>
          <a:p>
            <a:r>
              <a:rPr lang="zh-CN" altLang="en-US"/>
              <a:t>事务</a:t>
            </a:r>
            <a:endParaRPr lang="zh-CN" altLang="en-US"/>
          </a:p>
          <a:p>
            <a:pPr lvl="1"/>
            <a:r>
              <a:rPr lang="zh-CN" altLang="en-US"/>
              <a:t>事务的</a:t>
            </a:r>
            <a:r>
              <a:rPr lang="zh-CN" altLang="en-US"/>
              <a:t>状态</a:t>
            </a:r>
            <a:endParaRPr lang="zh-CN" altLang="en-US"/>
          </a:p>
          <a:p>
            <a:pPr lvl="1"/>
            <a:r>
              <a:rPr lang="zh-CN" altLang="en-US"/>
              <a:t>事务调度：可串行化和</a:t>
            </a:r>
            <a:r>
              <a:rPr lang="zh-CN" altLang="en-US"/>
              <a:t>不可串行化</a:t>
            </a:r>
            <a:endParaRPr lang="zh-CN" altLang="en-US"/>
          </a:p>
          <a:p>
            <a:pPr lvl="1"/>
            <a:r>
              <a:rPr lang="zh-CN" altLang="en-US"/>
              <a:t>两阶段</a:t>
            </a:r>
            <a:r>
              <a:rPr lang="zh-CN" altLang="en-US"/>
              <a:t>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6330" y="796925"/>
            <a:ext cx="6707505" cy="33242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错误</a:t>
            </a:r>
            <a:r>
              <a:rPr lang="zh-CN" altLang="en-US"/>
              <a:t>恢复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错误恢复</a:t>
            </a:r>
            <a:r>
              <a:rPr lang="zh-CN" altLang="en-US"/>
              <a:t>对应</a:t>
            </a:r>
            <a:endParaRPr lang="zh-CN" altLang="en-US"/>
          </a:p>
          <a:p>
            <a:pPr lvl="1"/>
            <a:r>
              <a:rPr lang="en-US" altLang="zh-CN"/>
              <a:t>Atomicity</a:t>
            </a:r>
            <a:r>
              <a:rPr lang="zh-CN" altLang="en-US"/>
              <a:t>：事务永远不会处于中间态，要么完成，要么</a:t>
            </a:r>
            <a:r>
              <a:rPr lang="zh-CN" altLang="en-US"/>
              <a:t>完全不做</a:t>
            </a:r>
            <a:endParaRPr lang="zh-CN" altLang="en-US"/>
          </a:p>
          <a:p>
            <a:pPr lvl="1"/>
            <a:r>
              <a:rPr lang="en-US" altLang="zh-CN"/>
              <a:t>Durability</a:t>
            </a:r>
            <a:r>
              <a:rPr lang="zh-CN" altLang="en-US"/>
              <a:t>：事务一旦完成，我们永远不会丢失事务的结果</a:t>
            </a:r>
            <a:endParaRPr lang="zh-CN" altLang="en-US"/>
          </a:p>
          <a:p>
            <a:pPr lvl="0"/>
            <a:r>
              <a:rPr lang="zh-CN" altLang="en-US"/>
              <a:t>基于日志的</a:t>
            </a:r>
            <a:r>
              <a:rPr lang="zh-CN" altLang="en-US"/>
              <a:t>恢复</a:t>
            </a:r>
            <a:endParaRPr lang="zh-CN" altLang="en-US"/>
          </a:p>
          <a:p>
            <a:pPr lvl="0"/>
            <a:r>
              <a:rPr lang="zh-CN" altLang="en-US"/>
              <a:t>基于</a:t>
            </a:r>
            <a:r>
              <a:rPr lang="en-US" altLang="zh-CN"/>
              <a:t>Aries</a:t>
            </a:r>
            <a:r>
              <a:rPr lang="zh-CN" altLang="en-US"/>
              <a:t>的</a:t>
            </a:r>
            <a:r>
              <a:rPr lang="zh-CN" altLang="en-US"/>
              <a:t>恢复</a:t>
            </a:r>
            <a:endParaRPr lang="zh-CN" altLang="en-US"/>
          </a:p>
          <a:p>
            <a:pPr lvl="0"/>
            <a:r>
              <a:rPr lang="zh-CN" altLang="en-US"/>
              <a:t>写出这个流程图</a:t>
            </a:r>
            <a:r>
              <a:rPr lang="zh-CN" altLang="en-US"/>
              <a:t>即可</a:t>
            </a:r>
            <a:endParaRPr lang="zh-CN" altLang="en-US"/>
          </a:p>
          <a:p>
            <a:pPr marL="0" lv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3085" y="608330"/>
            <a:ext cx="3457575" cy="5505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本课程将会学习的内容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616325" cy="1706245"/>
          </a:xfrm>
        </p:spPr>
        <p:txBody>
          <a:bodyPr/>
          <a:p>
            <a:r>
              <a:rPr lang="en-US" altLang="zh-CN"/>
              <a:t>SQL</a:t>
            </a:r>
            <a:endParaRPr lang="en-US" altLang="zh-CN"/>
          </a:p>
          <a:p>
            <a:r>
              <a:rPr lang="zh-CN" altLang="en-US"/>
              <a:t>数据库设计</a:t>
            </a:r>
            <a:endParaRPr lang="zh-CN" altLang="en-US"/>
          </a:p>
          <a:p>
            <a:r>
              <a:rPr lang="zh-CN" altLang="en-US"/>
              <a:t>数据库系统实现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3035935"/>
            <a:ext cx="5332730" cy="3589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55" y="915670"/>
            <a:ext cx="5363845" cy="55937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SQL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3365" y="208280"/>
            <a:ext cx="5755640" cy="2172970"/>
          </a:xfrm>
        </p:spPr>
        <p:txBody>
          <a:bodyPr/>
          <a:p>
            <a:r>
              <a:rPr lang="zh-CN" altLang="en-US"/>
              <a:t>如何理解</a:t>
            </a:r>
            <a:r>
              <a:rPr lang="en-US" altLang="zh-CN"/>
              <a:t>SQL</a:t>
            </a:r>
            <a:r>
              <a:rPr lang="zh-CN" altLang="en-US"/>
              <a:t>语言</a:t>
            </a:r>
            <a:endParaRPr lang="zh-CN" altLang="en-US"/>
          </a:p>
          <a:p>
            <a:pPr lvl="1"/>
            <a:r>
              <a:rPr lang="en-US" altLang="zh-CN"/>
              <a:t>SQL</a:t>
            </a:r>
            <a:r>
              <a:rPr lang="zh-CN" altLang="en-US"/>
              <a:t>与传统编程语言的差异</a:t>
            </a:r>
            <a:endParaRPr lang="zh-CN" altLang="en-US"/>
          </a:p>
          <a:p>
            <a:pPr lvl="0"/>
            <a:r>
              <a:rPr lang="zh-CN" altLang="en-US"/>
              <a:t>如何编写</a:t>
            </a:r>
            <a:r>
              <a:rPr lang="en-US" altLang="zh-CN"/>
              <a:t>SQL</a:t>
            </a:r>
            <a:r>
              <a:rPr lang="zh-CN" altLang="en-US"/>
              <a:t>语言</a:t>
            </a:r>
            <a:endParaRPr lang="zh-CN" altLang="en-US"/>
          </a:p>
          <a:p>
            <a:pPr lvl="0"/>
            <a:r>
              <a:rPr lang="zh-CN" altLang="en-US"/>
              <a:t>分析</a:t>
            </a:r>
            <a:r>
              <a:rPr lang="en-US" altLang="zh-CN"/>
              <a:t>SQL</a:t>
            </a:r>
            <a:r>
              <a:rPr lang="zh-CN" altLang="en-US"/>
              <a:t>的效率</a:t>
            </a:r>
            <a:endParaRPr lang="zh-CN" altLang="en-US"/>
          </a:p>
        </p:txBody>
      </p:sp>
      <p:pic>
        <p:nvPicPr>
          <p:cNvPr id="4" name="图片 3" descr="SQ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11705"/>
            <a:ext cx="12192000" cy="43237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关系型数据库设计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50840" y="1377950"/>
            <a:ext cx="6167755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1990" y="2117725"/>
            <a:ext cx="39592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画</a:t>
            </a:r>
            <a:r>
              <a:rPr lang="en-US" altLang="zh-CN"/>
              <a:t>ER</a:t>
            </a:r>
            <a:r>
              <a:rPr lang="zh-CN" altLang="en-US"/>
              <a:t>图来表示数据库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数据库设计范式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分析数据库设计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数据库系统实现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064510" cy="4759325"/>
          </a:xfrm>
        </p:spPr>
        <p:txBody>
          <a:bodyPr/>
          <a:p>
            <a:r>
              <a:rPr lang="zh-CN" altLang="en-US"/>
              <a:t>存储管理</a:t>
            </a:r>
            <a:endParaRPr lang="zh-CN" altLang="en-US"/>
          </a:p>
          <a:p>
            <a:r>
              <a:rPr lang="zh-CN" altLang="en-US"/>
              <a:t>表管理</a:t>
            </a:r>
            <a:endParaRPr lang="zh-CN" altLang="en-US"/>
          </a:p>
          <a:p>
            <a:r>
              <a:rPr lang="zh-CN" altLang="en-US"/>
              <a:t>索引管理</a:t>
            </a:r>
            <a:endParaRPr lang="zh-CN" altLang="en-US"/>
          </a:p>
          <a:p>
            <a:r>
              <a:rPr lang="zh-CN" altLang="en-US" b="1"/>
              <a:t>查询处理</a:t>
            </a:r>
            <a:endParaRPr lang="zh-CN" altLang="en-US" b="1"/>
          </a:p>
          <a:p>
            <a:r>
              <a:rPr lang="zh-CN" altLang="en-US" b="1"/>
              <a:t>查询优化</a:t>
            </a:r>
            <a:endParaRPr lang="zh-CN" altLang="en-US" b="1"/>
          </a:p>
        </p:txBody>
      </p:sp>
      <p:pic>
        <p:nvPicPr>
          <p:cNvPr id="4" name="图片 3" descr="Minisq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6790" y="148590"/>
            <a:ext cx="4475480" cy="65614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Introduce some productivity tools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4895</Words>
  <Application>WPS 演示</Application>
  <PresentationFormat>宽屏</PresentationFormat>
  <Paragraphs>403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数据库系统前瞻</vt:lpstr>
      <vt:lpstr>课程安排</vt:lpstr>
      <vt:lpstr>优质材料分享</vt:lpstr>
      <vt:lpstr>数据库系统</vt:lpstr>
      <vt:lpstr>本课程将会学习的内容</vt:lpstr>
      <vt:lpstr>SQL</vt:lpstr>
      <vt:lpstr>关系型数据库设计</vt:lpstr>
      <vt:lpstr>数据库系统实现</vt:lpstr>
      <vt:lpstr>Introduce some productivity tools</vt:lpstr>
      <vt:lpstr>What is Database What is Database system</vt:lpstr>
      <vt:lpstr>Manage System and File</vt:lpstr>
      <vt:lpstr>Why we need database and database system</vt:lpstr>
      <vt:lpstr>Our first database system</vt:lpstr>
      <vt:lpstr>Iterate based on requirements</vt:lpstr>
      <vt:lpstr>Iterate based on requirements</vt:lpstr>
      <vt:lpstr>Need a separate software</vt:lpstr>
      <vt:lpstr>LibraryManagementSystem</vt:lpstr>
      <vt:lpstr>LibraryManagementSystem</vt:lpstr>
      <vt:lpstr>LibraryManagementSystem with Bonus</vt:lpstr>
      <vt:lpstr>Web development                                                        </vt:lpstr>
      <vt:lpstr>DB Design</vt:lpstr>
      <vt:lpstr>MiniSQL</vt:lpstr>
      <vt:lpstr>Environment Setup</vt:lpstr>
      <vt:lpstr>Project Structure</vt:lpstr>
      <vt:lpstr>Project Structure</vt:lpstr>
      <vt:lpstr>Project Structure</vt:lpstr>
      <vt:lpstr>Project Structure</vt:lpstr>
      <vt:lpstr>Project Structure</vt:lpstr>
      <vt:lpstr>Better Cooperation</vt:lpstr>
      <vt:lpstr>备考建议</vt:lpstr>
      <vt:lpstr>考点总览</vt:lpstr>
      <vt:lpstr>基本概念 for 关系型数据库</vt:lpstr>
      <vt:lpstr>SQL</vt:lpstr>
      <vt:lpstr>关系代数</vt:lpstr>
      <vt:lpstr>ER图</vt:lpstr>
      <vt:lpstr>关系范式</vt:lpstr>
      <vt:lpstr>DBMS</vt:lpstr>
      <vt:lpstr>Physical Storage</vt:lpstr>
      <vt:lpstr>Physical Storage</vt:lpstr>
      <vt:lpstr>Data stucture storage</vt:lpstr>
      <vt:lpstr>Data structure storage</vt:lpstr>
      <vt:lpstr>Index</vt:lpstr>
      <vt:lpstr>Index</vt:lpstr>
      <vt:lpstr>Index</vt:lpstr>
      <vt:lpstr>Query Process</vt:lpstr>
      <vt:lpstr>Query Process: Join</vt:lpstr>
      <vt:lpstr>查询优化</vt:lpstr>
      <vt:lpstr>并发控制</vt:lpstr>
      <vt:lpstr>错误恢复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赵育课</cp:lastModifiedBy>
  <cp:revision>277</cp:revision>
  <dcterms:created xsi:type="dcterms:W3CDTF">2019-06-19T02:08:00Z</dcterms:created>
  <dcterms:modified xsi:type="dcterms:W3CDTF">2025-06-07T12:54:00Z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508A9D6995CB4D349812AEC0D5AD36AE_12</vt:lpwstr>
  </property>
</Properties>
</file>